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300" r:id="rId2"/>
    <p:sldId id="323" r:id="rId3"/>
    <p:sldId id="341" r:id="rId4"/>
    <p:sldId id="351" r:id="rId5"/>
    <p:sldId id="343" r:id="rId6"/>
    <p:sldId id="344" r:id="rId7"/>
    <p:sldId id="345" r:id="rId8"/>
    <p:sldId id="346" r:id="rId9"/>
    <p:sldId id="347" r:id="rId10"/>
    <p:sldId id="354" r:id="rId11"/>
    <p:sldId id="349" r:id="rId12"/>
    <p:sldId id="350" r:id="rId13"/>
    <p:sldId id="327" r:id="rId14"/>
  </p:sldIdLst>
  <p:sldSz cx="12192000" cy="6858000"/>
  <p:notesSz cx="6858000" cy="9144000"/>
  <p:embeddedFontLst>
    <p:embeddedFont>
      <p:font typeface="Atkinson Hyperlegible" pitchFamily="2"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Cambria" panose="02040503050406030204" pitchFamily="18" charset="0"/>
      <p:regular r:id="rId24"/>
      <p:bold r:id="rId25"/>
      <p:italic r:id="rId26"/>
      <p:boldItalic r:id="rId27"/>
    </p:embeddedFont>
  </p:embeddedFontLst>
  <p:custDataLst>
    <p:tags r:id="rId2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31B09C"/>
    <a:srgbClr val="595959"/>
    <a:srgbClr val="98D7CE"/>
    <a:srgbClr val="BAECE4"/>
    <a:srgbClr val="C7DDF1"/>
    <a:srgbClr val="DEEBF7"/>
    <a:srgbClr val="B3C0E2"/>
    <a:srgbClr val="262626"/>
    <a:srgbClr val="FBAD1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85" autoAdjust="0"/>
    <p:restoredTop sz="61046" autoAdjust="0"/>
  </p:normalViewPr>
  <p:slideViewPr>
    <p:cSldViewPr snapToGrid="0">
      <p:cViewPr varScale="1">
        <p:scale>
          <a:sx n="69" d="100"/>
          <a:sy n="69" d="100"/>
        </p:scale>
        <p:origin x="2154" y="78"/>
      </p:cViewPr>
      <p:guideLst>
        <p:guide orient="horz" pos="2160"/>
        <p:guide pos="3840"/>
      </p:guideLst>
    </p:cSldViewPr>
  </p:slideViewPr>
  <p:notesTextViewPr>
    <p:cViewPr>
      <p:scale>
        <a:sx n="3" d="2"/>
        <a:sy n="3" d="2"/>
      </p:scale>
      <p:origin x="0" y="0"/>
    </p:cViewPr>
  </p:notesTextViewPr>
  <p:notesViewPr>
    <p:cSldViewPr snapToGrid="0">
      <p:cViewPr varScale="1">
        <p:scale>
          <a:sx n="87" d="100"/>
          <a:sy n="87" d="100"/>
        </p:scale>
        <p:origin x="384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viewProps" Target="viewProps.xml"/></Relationships>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55448C-9631-42E7-A042-829907BF31F8}" type="datetimeFigureOut">
              <a:rPr lang="en-GB" smtClean="0"/>
              <a:t>23/01/2023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1D9D50-C061-45AE-A04B-DE5F593CE4BE}" type="slidenum">
              <a:rPr lang="en-GB" smtClean="0"/>
              <a:t>‹#›</a:t>
            </a:fld>
            <a:endParaRPr lang="en-GB"/>
          </a:p>
        </p:txBody>
      </p:sp>
    </p:spTree>
    <p:extLst>
      <p:ext uri="{BB962C8B-B14F-4D97-AF65-F5344CB8AC3E}">
        <p14:creationId xmlns:p14="http://schemas.microsoft.com/office/powerpoint/2010/main" val="68095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Welcome to Unit 2 of Module 5.</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1</a:t>
            </a:fld>
            <a:endParaRPr lang="en-GB"/>
          </a:p>
        </p:txBody>
      </p:sp>
    </p:spTree>
    <p:extLst>
      <p:ext uri="{BB962C8B-B14F-4D97-AF65-F5344CB8AC3E}">
        <p14:creationId xmlns:p14="http://schemas.microsoft.com/office/powerpoint/2010/main" val="13933798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All facility staff should always wear visible identification giving evidence that the person is an authorized employee.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For example:</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persons who provide direct patient care should always wear some sort of uniform;</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physicians usually wear a lab coat if not wearing scrubs;  </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street clothes with a lab coat are not acceptable for uniforms in the surgical or delivery theatre area; and</a:t>
            </a:r>
          </a:p>
          <a:p>
            <a:pPr marL="171450" indent="-171450">
              <a:buFont typeface="Arial" panose="020B0604020202020204" pitchFamily="34" charset="0"/>
              <a:buChar char="•"/>
            </a:pPr>
            <a:r>
              <a:rPr lang="en-GB" sz="1200" kern="1200" dirty="0">
                <a:solidFill>
                  <a:schemeClr val="tx1"/>
                </a:solidFill>
                <a:effectLst/>
                <a:latin typeface="+mn-lt"/>
                <a:ea typeface="+mn-ea"/>
                <a:cs typeface="+mn-cs"/>
              </a:rPr>
              <a:t>staff should be wearing scrubs to prevent bringing outside germs into surgical theatres.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10</a:t>
            </a:fld>
            <a:endParaRPr lang="en-GB"/>
          </a:p>
        </p:txBody>
      </p:sp>
    </p:spTree>
    <p:extLst>
      <p:ext uri="{BB962C8B-B14F-4D97-AF65-F5344CB8AC3E}">
        <p14:creationId xmlns:p14="http://schemas.microsoft.com/office/powerpoint/2010/main" val="2781400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5. No smoking signs.</a:t>
            </a:r>
          </a:p>
          <a:p>
            <a:r>
              <a:rPr lang="en-GB" sz="1200" kern="1200" dirty="0">
                <a:solidFill>
                  <a:schemeClr val="tx1"/>
                </a:solidFill>
                <a:effectLst/>
                <a:latin typeface="+mn-lt"/>
                <a:ea typeface="+mn-ea"/>
                <a:cs typeface="+mn-cs"/>
              </a:rPr>
              <a:t>Observe whether no smoking signs are present in the service area being assessed.</a:t>
            </a:r>
          </a:p>
        </p:txBody>
      </p:sp>
      <p:sp>
        <p:nvSpPr>
          <p:cNvPr id="4" name="Slide Number Placeholder 3"/>
          <p:cNvSpPr>
            <a:spLocks noGrp="1"/>
          </p:cNvSpPr>
          <p:nvPr>
            <p:ph type="sldNum" sz="quarter" idx="5"/>
          </p:nvPr>
        </p:nvSpPr>
        <p:spPr/>
        <p:txBody>
          <a:bodyPr/>
          <a:lstStyle/>
          <a:p>
            <a:fld id="{7C1D9D50-C061-45AE-A04B-DE5F593CE4BE}" type="slidenum">
              <a:rPr lang="en-GB" smtClean="0"/>
              <a:t>11</a:t>
            </a:fld>
            <a:endParaRPr lang="en-GB"/>
          </a:p>
        </p:txBody>
      </p:sp>
    </p:spTree>
    <p:extLst>
      <p:ext uri="{BB962C8B-B14F-4D97-AF65-F5344CB8AC3E}">
        <p14:creationId xmlns:p14="http://schemas.microsoft.com/office/powerpoint/2010/main" val="24262719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Cambria" panose="02040503050406030204" pitchFamily="18" charset="0"/>
              </a:rPr>
              <a:t>The following criteria are to be used for classifying the condition being observed:</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a:p>
            <a:endParaRPr lang="en-US" sz="1800" dirty="0">
              <a:effectLst/>
              <a:latin typeface="Calibri" panose="020F0502020204030204" pitchFamily="34" charset="0"/>
              <a:ea typeface="Noto Sans Symbols"/>
              <a:cs typeface="Noto Sans Symbols"/>
            </a:endParaRPr>
          </a:p>
          <a:p>
            <a:pPr marL="285750" indent="-285750">
              <a:buFont typeface="Arial" panose="020B0604020202020204" pitchFamily="34" charset="0"/>
              <a:buChar char="•"/>
            </a:pPr>
            <a:r>
              <a:rPr lang="en-US" sz="1800" dirty="0">
                <a:effectLst/>
                <a:latin typeface="Calibri" panose="020F0502020204030204" pitchFamily="34" charset="0"/>
                <a:ea typeface="Noto Sans Symbols"/>
                <a:cs typeface="Noto Sans Symbols"/>
              </a:rPr>
              <a:t>Select </a:t>
            </a:r>
            <a:r>
              <a:rPr lang="en-US" sz="1800" b="1" dirty="0">
                <a:effectLst/>
                <a:latin typeface="Calibri" panose="020F0502020204030204" pitchFamily="34" charset="0"/>
                <a:ea typeface="Noto Sans Symbols"/>
                <a:cs typeface="Noto Sans Symbols"/>
              </a:rPr>
              <a:t>"1" for “YES"</a:t>
            </a:r>
            <a:r>
              <a:rPr lang="en-US" sz="1800" dirty="0">
                <a:effectLst/>
                <a:latin typeface="Calibri" panose="020F0502020204030204" pitchFamily="34" charset="0"/>
                <a:ea typeface="Noto Sans Symbols"/>
                <a:cs typeface="Noto Sans Symbols"/>
              </a:rPr>
              <a:t> if the condition described in the row was observed in the service site;</a:t>
            </a:r>
          </a:p>
          <a:p>
            <a:pPr marL="285750" indent="-285750">
              <a:buFont typeface="Arial" panose="020B0604020202020204" pitchFamily="34" charset="0"/>
              <a:buChar char="•"/>
            </a:pPr>
            <a:r>
              <a:rPr lang="en-US" sz="1800" dirty="0">
                <a:effectLst/>
                <a:latin typeface="Calibri" panose="020F0502020204030204" pitchFamily="34" charset="0"/>
                <a:ea typeface="Noto Sans Symbols"/>
                <a:cs typeface="Noto Sans Symbols"/>
              </a:rPr>
              <a:t>Select </a:t>
            </a:r>
            <a:r>
              <a:rPr lang="en-US" sz="1800" b="1" dirty="0">
                <a:effectLst/>
                <a:latin typeface="Calibri" panose="020F0502020204030204" pitchFamily="34" charset="0"/>
                <a:ea typeface="Noto Sans Symbols"/>
                <a:cs typeface="Noto Sans Symbols"/>
              </a:rPr>
              <a:t>“2” for “NO”</a:t>
            </a:r>
            <a:r>
              <a:rPr lang="en-US" sz="1800" dirty="0">
                <a:effectLst/>
                <a:latin typeface="Calibri" panose="020F0502020204030204" pitchFamily="34" charset="0"/>
                <a:ea typeface="Noto Sans Symbols"/>
                <a:cs typeface="Noto Sans Symbols"/>
              </a:rPr>
              <a:t> if the condition described in the row was NOT observed in the service site.</a:t>
            </a:r>
            <a:endParaRPr lang="en-GB" sz="1800" dirty="0">
              <a:effectLst/>
              <a:latin typeface="Atkinson Hyperlegible" pitchFamily="2" charset="0"/>
              <a:ea typeface="Noto Sans Symbols"/>
              <a:cs typeface="Noto Sans Symbols"/>
            </a:endParaRPr>
          </a:p>
          <a:p>
            <a:pPr indent="28575"/>
            <a:r>
              <a:rPr lang="en-US" sz="1800" dirty="0">
                <a:effectLst/>
                <a:latin typeface="Calibri" panose="020F0502020204030204" pitchFamily="34" charset="0"/>
                <a:ea typeface="Calibri" panose="020F0502020204030204" pitchFamily="34" charset="0"/>
                <a:cs typeface="Cambria" panose="02040503050406030204" pitchFamily="18" charset="0"/>
              </a:rPr>
              <a:t> </a:t>
            </a:r>
            <a:endParaRPr lang="en-GB" sz="1800" dirty="0">
              <a:effectLst/>
              <a:latin typeface="Cambria" panose="02040503050406030204" pitchFamily="18" charset="0"/>
              <a:ea typeface="Cambria" panose="02040503050406030204" pitchFamily="18" charset="0"/>
              <a:cs typeface="Cambria" panose="02040503050406030204" pitchFamily="18" charset="0"/>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12</a:t>
            </a:fld>
            <a:endParaRPr lang="en-GB"/>
          </a:p>
        </p:txBody>
      </p:sp>
    </p:spTree>
    <p:extLst>
      <p:ext uri="{BB962C8B-B14F-4D97-AF65-F5344CB8AC3E}">
        <p14:creationId xmlns:p14="http://schemas.microsoft.com/office/powerpoint/2010/main" val="51306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You have now completed Unit 2.</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In the next unit, we will look at data collection on equipment availability and functionality.</a:t>
            </a:r>
          </a:p>
        </p:txBody>
      </p:sp>
      <p:sp>
        <p:nvSpPr>
          <p:cNvPr id="4" name="Slide Number Placeholder 3"/>
          <p:cNvSpPr>
            <a:spLocks noGrp="1"/>
          </p:cNvSpPr>
          <p:nvPr>
            <p:ph type="sldNum" sz="quarter" idx="5"/>
          </p:nvPr>
        </p:nvSpPr>
        <p:spPr/>
        <p:txBody>
          <a:bodyPr/>
          <a:lstStyle/>
          <a:p>
            <a:fld id="{7C1D9D50-C061-45AE-A04B-DE5F593CE4BE}" type="slidenum">
              <a:rPr lang="en-GB" smtClean="0"/>
              <a:t>13</a:t>
            </a:fld>
            <a:endParaRPr lang="en-GB"/>
          </a:p>
        </p:txBody>
      </p:sp>
    </p:spTree>
    <p:extLst>
      <p:ext uri="{BB962C8B-B14F-4D97-AF65-F5344CB8AC3E}">
        <p14:creationId xmlns:p14="http://schemas.microsoft.com/office/powerpoint/2010/main" val="3744917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By the end of this unit, you will be able to correctly assess and record the cleanliness and safety conditions at various service sites within a health facility. </a:t>
            </a:r>
            <a:endParaRPr lang="en-GB" dirty="0"/>
          </a:p>
        </p:txBody>
      </p:sp>
      <p:sp>
        <p:nvSpPr>
          <p:cNvPr id="4" name="Slide Number Placeholder 3"/>
          <p:cNvSpPr>
            <a:spLocks noGrp="1"/>
          </p:cNvSpPr>
          <p:nvPr>
            <p:ph type="sldNum" sz="quarter" idx="5"/>
          </p:nvPr>
        </p:nvSpPr>
        <p:spPr/>
        <p:txBody>
          <a:bodyPr/>
          <a:lstStyle/>
          <a:p>
            <a:fld id="{7C1D9D50-C061-45AE-A04B-DE5F593CE4BE}" type="slidenum">
              <a:rPr lang="en-GB" smtClean="0"/>
              <a:t>2</a:t>
            </a:fld>
            <a:endParaRPr lang="en-GB"/>
          </a:p>
        </p:txBody>
      </p:sp>
    </p:spTree>
    <p:extLst>
      <p:ext uri="{BB962C8B-B14F-4D97-AF65-F5344CB8AC3E}">
        <p14:creationId xmlns:p14="http://schemas.microsoft.com/office/powerpoint/2010/main" val="1748222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In addition to observing the availability of infection prevention and control items, data collectors will need to conduct a brief observation of </a:t>
            </a:r>
            <a:r>
              <a:rPr lang="en-GB" sz="1200" b="1" kern="1200" dirty="0">
                <a:solidFill>
                  <a:schemeClr val="tx1"/>
                </a:solidFill>
                <a:effectLst/>
                <a:latin typeface="+mn-lt"/>
                <a:ea typeface="+mn-ea"/>
                <a:cs typeface="+mn-cs"/>
              </a:rPr>
              <a:t>actual conditions </a:t>
            </a:r>
            <a:r>
              <a:rPr lang="en-GB" sz="1200" kern="1200" dirty="0">
                <a:solidFill>
                  <a:schemeClr val="tx1"/>
                </a:solidFill>
                <a:effectLst/>
                <a:latin typeface="+mn-lt"/>
                <a:ea typeface="+mn-ea"/>
                <a:cs typeface="+mn-cs"/>
              </a:rPr>
              <a:t>with regard to </a:t>
            </a:r>
            <a:r>
              <a:rPr lang="en-GB" sz="1200" b="1" kern="1200" dirty="0">
                <a:solidFill>
                  <a:schemeClr val="tx1"/>
                </a:solidFill>
                <a:effectLst/>
                <a:latin typeface="+mn-lt"/>
                <a:ea typeface="+mn-ea"/>
                <a:cs typeface="+mn-cs"/>
              </a:rPr>
              <a:t>cleanliness</a:t>
            </a:r>
            <a:r>
              <a:rPr lang="en-GB" sz="1200" kern="1200" dirty="0">
                <a:solidFill>
                  <a:schemeClr val="tx1"/>
                </a:solidFill>
                <a:effectLst/>
                <a:latin typeface="+mn-lt"/>
                <a:ea typeface="+mn-ea"/>
                <a:cs typeface="+mn-cs"/>
              </a:rPr>
              <a:t> and </a:t>
            </a:r>
            <a:r>
              <a:rPr lang="en-GB" sz="1200" b="1" kern="1200" dirty="0">
                <a:solidFill>
                  <a:schemeClr val="tx1"/>
                </a:solidFill>
                <a:effectLst/>
                <a:latin typeface="+mn-lt"/>
                <a:ea typeface="+mn-ea"/>
                <a:cs typeface="+mn-cs"/>
              </a:rPr>
              <a:t>safety</a:t>
            </a:r>
            <a:r>
              <a:rPr lang="en-GB" sz="1200" kern="1200" dirty="0">
                <a:solidFill>
                  <a:schemeClr val="tx1"/>
                </a:solidFill>
                <a:effectLst/>
                <a:latin typeface="+mn-lt"/>
                <a:ea typeface="+mn-ea"/>
                <a:cs typeface="+mn-cs"/>
              </a:rPr>
              <a:t> in multiple service sites. </a:t>
            </a:r>
          </a:p>
          <a:p>
            <a:r>
              <a:rPr lang="en-GB"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7C1D9D50-C061-45AE-A04B-DE5F593CE4BE}" type="slidenum">
              <a:rPr lang="en-GB" smtClean="0"/>
              <a:t>3</a:t>
            </a:fld>
            <a:endParaRPr lang="en-GB"/>
          </a:p>
        </p:txBody>
      </p:sp>
    </p:spTree>
    <p:extLst>
      <p:ext uri="{BB962C8B-B14F-4D97-AF65-F5344CB8AC3E}">
        <p14:creationId xmlns:p14="http://schemas.microsoft.com/office/powerpoint/2010/main" val="5561822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Let’s look at how these conditions of cleanliness and safety are displayed in the questionnaire.</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All the conditions appear in </a:t>
            </a:r>
            <a:r>
              <a:rPr lang="en-GB" sz="1200" b="1" kern="1200" dirty="0">
                <a:solidFill>
                  <a:schemeClr val="tx1"/>
                </a:solidFill>
                <a:effectLst/>
                <a:latin typeface="+mn-lt"/>
                <a:ea typeface="+mn-ea"/>
                <a:cs typeface="+mn-cs"/>
              </a:rPr>
              <a:t>capital letters</a:t>
            </a:r>
            <a:r>
              <a:rPr lang="en-GB" sz="1200" kern="1200" dirty="0">
                <a:solidFill>
                  <a:schemeClr val="tx1"/>
                </a:solidFill>
                <a:effectLst/>
                <a:latin typeface="+mn-lt"/>
                <a:ea typeface="+mn-ea"/>
                <a:cs typeface="+mn-cs"/>
              </a:rPr>
              <a:t>. This is because they are </a:t>
            </a:r>
            <a:r>
              <a:rPr lang="en-GB" sz="1200" b="1" kern="1200" dirty="0">
                <a:solidFill>
                  <a:schemeClr val="tx1"/>
                </a:solidFill>
                <a:effectLst/>
                <a:latin typeface="+mn-lt"/>
                <a:ea typeface="+mn-ea"/>
                <a:cs typeface="+mn-cs"/>
              </a:rPr>
              <a:t>instructions to the data collector </a:t>
            </a:r>
            <a:r>
              <a:rPr lang="en-GB" sz="1200" kern="1200" dirty="0">
                <a:solidFill>
                  <a:schemeClr val="tx1"/>
                </a:solidFill>
                <a:effectLst/>
                <a:latin typeface="+mn-lt"/>
                <a:ea typeface="+mn-ea"/>
                <a:cs typeface="+mn-cs"/>
              </a:rPr>
              <a:t>and not questions to the respondent.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As noted in Unit 1 Module 2, instructions to the data collector appear always in capitals.</a:t>
            </a:r>
          </a:p>
        </p:txBody>
      </p:sp>
      <p:sp>
        <p:nvSpPr>
          <p:cNvPr id="4" name="Slide Number Placeholder 3"/>
          <p:cNvSpPr>
            <a:spLocks noGrp="1"/>
          </p:cNvSpPr>
          <p:nvPr>
            <p:ph type="sldNum" sz="quarter" idx="5"/>
          </p:nvPr>
        </p:nvSpPr>
        <p:spPr/>
        <p:txBody>
          <a:bodyPr/>
          <a:lstStyle/>
          <a:p>
            <a:fld id="{7C1D9D50-C061-45AE-A04B-DE5F593CE4BE}" type="slidenum">
              <a:rPr lang="en-GB" smtClean="0"/>
              <a:t>4</a:t>
            </a:fld>
            <a:endParaRPr lang="en-GB"/>
          </a:p>
        </p:txBody>
      </p:sp>
    </p:spTree>
    <p:extLst>
      <p:ext uri="{BB962C8B-B14F-4D97-AF65-F5344CB8AC3E}">
        <p14:creationId xmlns:p14="http://schemas.microsoft.com/office/powerpoint/2010/main" val="445924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 list consists of </a:t>
            </a:r>
            <a:r>
              <a:rPr lang="en-GB" sz="1200" b="1" kern="1200" dirty="0">
                <a:solidFill>
                  <a:schemeClr val="tx1"/>
                </a:solidFill>
                <a:effectLst/>
                <a:latin typeface="+mn-lt"/>
                <a:ea typeface="+mn-ea"/>
                <a:cs typeface="+mn-cs"/>
              </a:rPr>
              <a:t>8 conditions</a:t>
            </a:r>
            <a:r>
              <a:rPr lang="en-GB" sz="1200" kern="1200" dirty="0">
                <a:solidFill>
                  <a:schemeClr val="tx1"/>
                </a:solidFill>
                <a:effectLst/>
                <a:latin typeface="+mn-lt"/>
                <a:ea typeface="+mn-ea"/>
                <a:cs typeface="+mn-cs"/>
              </a:rPr>
              <a:t>, which are grouped around </a:t>
            </a:r>
            <a:r>
              <a:rPr lang="en-GB" sz="1200" b="1" kern="1200" dirty="0">
                <a:solidFill>
                  <a:schemeClr val="tx1"/>
                </a:solidFill>
                <a:effectLst/>
                <a:latin typeface="+mn-lt"/>
                <a:ea typeface="+mn-ea"/>
                <a:cs typeface="+mn-cs"/>
              </a:rPr>
              <a:t>5 aspects</a:t>
            </a:r>
            <a:r>
              <a:rPr lang="en-GB"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7C1D9D50-C061-45AE-A04B-DE5F593CE4BE}" type="slidenum">
              <a:rPr lang="en-GB" smtClean="0"/>
              <a:t>5</a:t>
            </a:fld>
            <a:endParaRPr lang="en-GB"/>
          </a:p>
        </p:txBody>
      </p:sp>
    </p:spTree>
    <p:extLst>
      <p:ext uri="{BB962C8B-B14F-4D97-AF65-F5344CB8AC3E}">
        <p14:creationId xmlns:p14="http://schemas.microsoft.com/office/powerpoint/2010/main" val="3639234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 first aspect is </a:t>
            </a:r>
            <a:r>
              <a:rPr lang="en-GB" sz="1200" b="1" kern="1200" dirty="0">
                <a:solidFill>
                  <a:schemeClr val="tx1"/>
                </a:solidFill>
                <a:effectLst/>
                <a:latin typeface="+mn-lt"/>
                <a:ea typeface="+mn-ea"/>
                <a:cs typeface="+mn-cs"/>
              </a:rPr>
              <a:t>clean floors and surfaces</a:t>
            </a:r>
            <a:r>
              <a:rPr lang="en-GB" sz="1200" kern="1200" dirty="0">
                <a:solidFill>
                  <a:schemeClr val="tx1"/>
                </a:solidFill>
                <a:effectLst/>
                <a:latin typeface="+mn-lt"/>
                <a:ea typeface="+mn-ea"/>
                <a:cs typeface="+mn-cs"/>
              </a:rPr>
              <a:t>. This includes conditions 1 and 2. The floor of the service area was swept and the surfaces wiped clean with no obvious dirt or waste.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If there are only one or two items on the floor or counters, or a small area that is not swept or not clean, the service area can still be considered clean. We do not want to be too meticulous, but rather, we want to know if overall it looks like these areas are routinely kept clean (despite small problems) or if it looks as if they are generally neglected. </a:t>
            </a:r>
          </a:p>
        </p:txBody>
      </p:sp>
      <p:sp>
        <p:nvSpPr>
          <p:cNvPr id="4" name="Slide Number Placeholder 3"/>
          <p:cNvSpPr>
            <a:spLocks noGrp="1"/>
          </p:cNvSpPr>
          <p:nvPr>
            <p:ph type="sldNum" sz="quarter" idx="5"/>
          </p:nvPr>
        </p:nvSpPr>
        <p:spPr/>
        <p:txBody>
          <a:bodyPr/>
          <a:lstStyle/>
          <a:p>
            <a:fld id="{7C1D9D50-C061-45AE-A04B-DE5F593CE4BE}" type="slidenum">
              <a:rPr lang="en-GB" smtClean="0"/>
              <a:t>6</a:t>
            </a:fld>
            <a:endParaRPr lang="en-GB"/>
          </a:p>
        </p:txBody>
      </p:sp>
    </p:spTree>
    <p:extLst>
      <p:ext uri="{BB962C8B-B14F-4D97-AF65-F5344CB8AC3E}">
        <p14:creationId xmlns:p14="http://schemas.microsoft.com/office/powerpoint/2010/main" val="1061920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2. Safe sharps disposal.</a:t>
            </a:r>
          </a:p>
          <a:p>
            <a:r>
              <a:rPr lang="en-GB" sz="1200" kern="1200" dirty="0">
                <a:solidFill>
                  <a:schemeClr val="tx1"/>
                </a:solidFill>
                <a:effectLst/>
                <a:latin typeface="+mn-lt"/>
                <a:ea typeface="+mn-ea"/>
                <a:cs typeface="+mn-cs"/>
              </a:rPr>
              <a:t>This includes </a:t>
            </a:r>
            <a:r>
              <a:rPr lang="en-GB" sz="1200" b="1" kern="1200" dirty="0">
                <a:solidFill>
                  <a:schemeClr val="tx1"/>
                </a:solidFill>
                <a:effectLst/>
                <a:latin typeface="+mn-lt"/>
                <a:ea typeface="+mn-ea"/>
                <a:cs typeface="+mn-cs"/>
              </a:rPr>
              <a:t>conditions 3 and 4</a:t>
            </a:r>
            <a:r>
              <a:rPr lang="en-GB" sz="1200" kern="1200" dirty="0">
                <a:solidFill>
                  <a:schemeClr val="tx1"/>
                </a:solidFill>
                <a:effectLst/>
                <a:latin typeface="+mn-lt"/>
                <a:ea typeface="+mn-ea"/>
                <a:cs typeface="+mn-cs"/>
              </a:rPr>
              <a:t>.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Record if you observe any used needles or sharp items, such as blades, that are not in a sharps box but that are left on counters, trays, the ground, trash containers, or otherwise in locations where people could inadvertently injure themselves. </a:t>
            </a:r>
          </a:p>
          <a:p>
            <a:r>
              <a:rPr lang="en-GB"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7C1D9D50-C061-45AE-A04B-DE5F593CE4BE}" type="slidenum">
              <a:rPr lang="en-GB" smtClean="0"/>
              <a:t>7</a:t>
            </a:fld>
            <a:endParaRPr lang="en-GB"/>
          </a:p>
        </p:txBody>
      </p:sp>
    </p:spTree>
    <p:extLst>
      <p:ext uri="{BB962C8B-B14F-4D97-AF65-F5344CB8AC3E}">
        <p14:creationId xmlns:p14="http://schemas.microsoft.com/office/powerpoint/2010/main" val="2302161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3. Safe contaminated waste disposal.  </a:t>
            </a:r>
          </a:p>
          <a:p>
            <a:r>
              <a:rPr lang="en-GB" sz="1200" kern="1200" dirty="0">
                <a:solidFill>
                  <a:schemeClr val="tx1"/>
                </a:solidFill>
                <a:effectLst/>
                <a:latin typeface="+mn-lt"/>
                <a:ea typeface="+mn-ea"/>
                <a:cs typeface="+mn-cs"/>
              </a:rPr>
              <a:t>Record if you observe bandages with blood or other contaminated materials that are lying around and not disposed in a waste bin with a liner and lid. </a:t>
            </a:r>
          </a:p>
          <a:p>
            <a:r>
              <a:rPr lang="en-GB"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7C1D9D50-C061-45AE-A04B-DE5F593CE4BE}" type="slidenum">
              <a:rPr lang="en-GB" smtClean="0"/>
              <a:t>8</a:t>
            </a:fld>
            <a:endParaRPr lang="en-GB"/>
          </a:p>
        </p:txBody>
      </p:sp>
    </p:spTree>
    <p:extLst>
      <p:ext uri="{BB962C8B-B14F-4D97-AF65-F5344CB8AC3E}">
        <p14:creationId xmlns:p14="http://schemas.microsoft.com/office/powerpoint/2010/main" val="19830924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4. Staff uniforms and identification.</a:t>
            </a:r>
          </a:p>
          <a:p>
            <a:r>
              <a:rPr lang="en-GB" sz="1200" kern="1200" dirty="0">
                <a:solidFill>
                  <a:schemeClr val="tx1"/>
                </a:solidFill>
                <a:effectLst/>
                <a:latin typeface="+mn-lt"/>
                <a:ea typeface="+mn-ea"/>
                <a:cs typeface="+mn-cs"/>
              </a:rPr>
              <a:t>This includes </a:t>
            </a:r>
            <a:r>
              <a:rPr lang="en-GB" sz="1200" b="1" kern="1200" dirty="0">
                <a:solidFill>
                  <a:schemeClr val="tx1"/>
                </a:solidFill>
                <a:effectLst/>
                <a:latin typeface="+mn-lt"/>
                <a:ea typeface="+mn-ea"/>
                <a:cs typeface="+mn-cs"/>
              </a:rPr>
              <a:t>conditions 6 and 7</a:t>
            </a:r>
            <a:r>
              <a:rPr lang="en-GB" sz="1200" kern="1200" dirty="0">
                <a:solidFill>
                  <a:schemeClr val="tx1"/>
                </a:solidFill>
                <a:effectLst/>
                <a:latin typeface="+mn-lt"/>
                <a:ea typeface="+mn-ea"/>
                <a:cs typeface="+mn-cs"/>
              </a:rPr>
              <a:t>. There is a wide variation in types of uniforms that are acceptable. You must note what is accepted in the service area being assessed.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7C1D9D50-C061-45AE-A04B-DE5F593CE4BE}" type="slidenum">
              <a:rPr lang="en-GB" smtClean="0"/>
              <a:t>9</a:t>
            </a:fld>
            <a:endParaRPr lang="en-GB"/>
          </a:p>
        </p:txBody>
      </p:sp>
    </p:spTree>
    <p:extLst>
      <p:ext uri="{BB962C8B-B14F-4D97-AF65-F5344CB8AC3E}">
        <p14:creationId xmlns:p14="http://schemas.microsoft.com/office/powerpoint/2010/main" val="17394694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979F1-05A3-4387-9047-8268792CE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C9257D8-8E90-4BD3-BD75-EC6A1FDFC2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951270674"/>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E7B00-9E38-48BD-BD42-585E5B855D6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162318-839A-4DDB-AF7F-45DACAE6C39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7C987B4-2514-406D-B06A-514A36A9744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5" name="Footer Placeholder 4">
            <a:extLst>
              <a:ext uri="{FF2B5EF4-FFF2-40B4-BE49-F238E27FC236}">
                <a16:creationId xmlns:a16="http://schemas.microsoft.com/office/drawing/2014/main" id="{F07EC6CB-FB4B-4747-A6C9-07B449B88E7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A7130FBF-9DC0-41DC-B410-5E37DDED097C}"/>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884864880"/>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554561-7F4C-422F-8E1F-711420A6B4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754B118-3C98-497F-B8E6-AEBCC31A99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189668B-8E65-4318-9CEE-0F1452AD7E84}"/>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5" name="Footer Placeholder 4">
            <a:extLst>
              <a:ext uri="{FF2B5EF4-FFF2-40B4-BE49-F238E27FC236}">
                <a16:creationId xmlns:a16="http://schemas.microsoft.com/office/drawing/2014/main" id="{FE3DDD7F-A795-48C9-A231-763010EBFAD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D123A3BD-0C69-402D-A27C-A44D40452D00}"/>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1731046886"/>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E6A1C-CFCE-4465-ABAA-B8C208D21A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1FC2C64-E46C-497D-8F72-DC94C614AA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8C0DD8F-9785-4942-ACD0-C6B973D8EFA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5" name="Footer Placeholder 4">
            <a:extLst>
              <a:ext uri="{FF2B5EF4-FFF2-40B4-BE49-F238E27FC236}">
                <a16:creationId xmlns:a16="http://schemas.microsoft.com/office/drawing/2014/main" id="{0E2E645A-8142-4BF4-AAEA-2FBD85F054C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E0B24A14-094F-464A-B7D7-1E73DADE4426}"/>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90981816"/>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4BEEE-DAE7-4F47-8541-54166AF1B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BA12E93-C960-4135-8A27-F88922A9CA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0DB0224-69A1-4B8A-9CFB-05EA2A0E1233}"/>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5" name="Footer Placeholder 4">
            <a:extLst>
              <a:ext uri="{FF2B5EF4-FFF2-40B4-BE49-F238E27FC236}">
                <a16:creationId xmlns:a16="http://schemas.microsoft.com/office/drawing/2014/main" id="{0EBEA8A2-0B04-40FB-8BDB-6D62EAEF7E8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457393D8-AEEE-4AA2-BCB6-53E8C3FD0789}"/>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4003388247"/>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BC8C3-7C4A-4EE6-B177-515F3C8AE4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AF43D30-0AED-4F72-8850-D78E9DA62B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27DBDC9-5432-419C-81D3-7339C35C669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BC437F-64CD-4199-9402-DB1AC565868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6" name="Footer Placeholder 5">
            <a:extLst>
              <a:ext uri="{FF2B5EF4-FFF2-40B4-BE49-F238E27FC236}">
                <a16:creationId xmlns:a16="http://schemas.microsoft.com/office/drawing/2014/main" id="{60DE094F-4283-4248-A6E4-76FAA65312B4}"/>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2653E755-361D-4A07-9A04-F3672E0B4E8E}"/>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45106574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BF21F-A968-449D-9FA2-CD5BD9EEE6B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A607DC4-998D-4CFC-8745-1C33E9C6F2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33E50B-6A8C-4134-8F3C-2EBD034B670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20FA19B-EC28-42AD-970C-0FBA3DF7C8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F7156B2-52AE-4203-82A9-0A3A38D4EC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99B79C6-97D2-47ED-9D6F-89F52B67B6C9}"/>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8" name="Footer Placeholder 7">
            <a:extLst>
              <a:ext uri="{FF2B5EF4-FFF2-40B4-BE49-F238E27FC236}">
                <a16:creationId xmlns:a16="http://schemas.microsoft.com/office/drawing/2014/main" id="{A5088382-302A-42A5-96FC-00CD76AF286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F363C413-632F-487F-A064-ECCFF20CC198}"/>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50128560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E986-CC09-40CB-8794-728D3A4D50A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81C4580-E0E0-410E-A8EF-559635424170}"/>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4" name="Footer Placeholder 3">
            <a:extLst>
              <a:ext uri="{FF2B5EF4-FFF2-40B4-BE49-F238E27FC236}">
                <a16:creationId xmlns:a16="http://schemas.microsoft.com/office/drawing/2014/main" id="{7A0021B1-B1A5-4390-9931-62B9973AD62A}"/>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16EE1ED0-6B72-4D34-AF65-543DAD8F5BA1}"/>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3021505985"/>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1B427D-848C-4440-B914-46185C91A9CD}"/>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3" name="Footer Placeholder 2">
            <a:extLst>
              <a:ext uri="{FF2B5EF4-FFF2-40B4-BE49-F238E27FC236}">
                <a16:creationId xmlns:a16="http://schemas.microsoft.com/office/drawing/2014/main" id="{25E70E5F-7E9C-4E79-B83A-F4E7F1647423}"/>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a:extLst>
              <a:ext uri="{FF2B5EF4-FFF2-40B4-BE49-F238E27FC236}">
                <a16:creationId xmlns:a16="http://schemas.microsoft.com/office/drawing/2014/main" id="{44BBC04C-EDBB-432A-BF79-45E0343C5533}"/>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74092397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81D-9C7D-4187-9515-3D6F621067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1345368-E801-4D4A-B2F4-A47CEC9BB8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4DDBD52-441C-459D-BF68-BD401B80AE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2D469C6-7A38-4890-B220-CFCECB42C6A1}"/>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6" name="Footer Placeholder 5">
            <a:extLst>
              <a:ext uri="{FF2B5EF4-FFF2-40B4-BE49-F238E27FC236}">
                <a16:creationId xmlns:a16="http://schemas.microsoft.com/office/drawing/2014/main" id="{D86B9655-B326-4380-AD04-96DBAA6BCDE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A9750C96-C745-4135-AE92-FA4AE6EC7697}"/>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899383526"/>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7FD55-E903-4166-B501-905B0C2BAF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72E65C9-DDAA-466A-A6FC-7D116EDC8C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0AA80B-212E-41D3-87AF-FC58A5D07A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063AF25-52CF-4127-AE62-8E55B6DAE27A}"/>
              </a:ext>
            </a:extLst>
          </p:cNvPr>
          <p:cNvSpPr>
            <a:spLocks noGrp="1"/>
          </p:cNvSpPr>
          <p:nvPr>
            <p:ph type="dt" sz="half" idx="10"/>
          </p:nvPr>
        </p:nvSpPr>
        <p:spPr>
          <a:xfrm>
            <a:off x="838200" y="6356350"/>
            <a:ext cx="2743200" cy="365125"/>
          </a:xfrm>
          <a:prstGeom prst="rect">
            <a:avLst/>
          </a:prstGeom>
        </p:spPr>
        <p:txBody>
          <a:bodyPr/>
          <a:lstStyle/>
          <a:p>
            <a:fld id="{AEC5B31D-876A-49B2-B646-47FFB1DCA0BD}" type="datetimeFigureOut">
              <a:rPr lang="en-GB" smtClean="0"/>
              <a:t>23/01/2023</a:t>
            </a:fld>
            <a:endParaRPr lang="en-GB"/>
          </a:p>
        </p:txBody>
      </p:sp>
      <p:sp>
        <p:nvSpPr>
          <p:cNvPr id="6" name="Footer Placeholder 5">
            <a:extLst>
              <a:ext uri="{FF2B5EF4-FFF2-40B4-BE49-F238E27FC236}">
                <a16:creationId xmlns:a16="http://schemas.microsoft.com/office/drawing/2014/main" id="{6294994E-CCCB-42D2-A6E5-F7BFB558CABB}"/>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1866B599-E99E-4B76-A90C-C8233724FA4A}"/>
              </a:ext>
            </a:extLst>
          </p:cNvPr>
          <p:cNvSpPr>
            <a:spLocks noGrp="1"/>
          </p:cNvSpPr>
          <p:nvPr>
            <p:ph type="sldNum" sz="quarter" idx="12"/>
          </p:nvPr>
        </p:nvSpPr>
        <p:spPr>
          <a:xfrm>
            <a:off x="8610600" y="6356350"/>
            <a:ext cx="2743200" cy="365125"/>
          </a:xfrm>
          <a:prstGeom prst="rect">
            <a:avLst/>
          </a:prstGeom>
        </p:spPr>
        <p:txBody>
          <a:bodyPr/>
          <a:lstStyle/>
          <a:p>
            <a:fld id="{4C47FFBA-7019-4803-B61A-8256B9E3646F}" type="slidenum">
              <a:rPr lang="en-GB" smtClean="0"/>
              <a:t>‹#›</a:t>
            </a:fld>
            <a:endParaRPr lang="en-GB"/>
          </a:p>
        </p:txBody>
      </p:sp>
    </p:spTree>
    <p:extLst>
      <p:ext uri="{BB962C8B-B14F-4D97-AF65-F5344CB8AC3E}">
        <p14:creationId xmlns:p14="http://schemas.microsoft.com/office/powerpoint/2010/main" val="26445391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AAB451-C634-4A9E-BFB0-9D91D0869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5E72FA12-8D9E-475C-A9D6-5357EB51C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772613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8.png"/><Relationship Id="rId5" Type="http://schemas.openxmlformats.org/officeDocument/2006/relationships/image" Target="../media/image10.jpe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2.xml"/><Relationship Id="rId5" Type="http://schemas.openxmlformats.org/officeDocument/2006/relationships/image" Target="../media/image2.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image" Target="../media/image8.png"/><Relationship Id="rId5" Type="http://schemas.openxmlformats.org/officeDocument/2006/relationships/image" Target="../media/image1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5"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5.xml"/><Relationship Id="rId5"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6.xml"/><Relationship Id="rId5" Type="http://schemas.openxmlformats.org/officeDocument/2006/relationships/image" Target="../media/image2.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image" Target="../media/image9.jpg"/><Relationship Id="rId5"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BB4486-8548-7693-0F10-43CD15A9C01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grpSp>
        <p:nvGrpSpPr>
          <p:cNvPr id="2" name="Group 1">
            <a:extLst>
              <a:ext uri="{FF2B5EF4-FFF2-40B4-BE49-F238E27FC236}">
                <a16:creationId xmlns:a16="http://schemas.microsoft.com/office/drawing/2014/main" id="{AEFF31C0-596D-4351-B46F-8440B6312256}"/>
              </a:ext>
            </a:extLst>
          </p:cNvPr>
          <p:cNvGrpSpPr/>
          <p:nvPr/>
        </p:nvGrpSpPr>
        <p:grpSpPr>
          <a:xfrm>
            <a:off x="1" y="1805920"/>
            <a:ext cx="12175670" cy="3243080"/>
            <a:chOff x="1" y="1805920"/>
            <a:chExt cx="12175670" cy="3243080"/>
          </a:xfrm>
        </p:grpSpPr>
        <p:grpSp>
          <p:nvGrpSpPr>
            <p:cNvPr id="31" name="Group 30">
              <a:extLst>
                <a:ext uri="{FF2B5EF4-FFF2-40B4-BE49-F238E27FC236}">
                  <a16:creationId xmlns:a16="http://schemas.microsoft.com/office/drawing/2014/main" id="{B73EB9B5-8DB0-C2BA-6F75-5397B8DDBBCD}"/>
                </a:ext>
              </a:extLst>
            </p:cNvPr>
            <p:cNvGrpSpPr/>
            <p:nvPr/>
          </p:nvGrpSpPr>
          <p:grpSpPr>
            <a:xfrm>
              <a:off x="3225226" y="1805920"/>
              <a:ext cx="8950445" cy="3240000"/>
              <a:chOff x="3225226" y="1805920"/>
              <a:chExt cx="8950445" cy="3240000"/>
            </a:xfrm>
          </p:grpSpPr>
          <p:sp>
            <p:nvSpPr>
              <p:cNvPr id="32" name="Rectangle 31">
                <a:extLst>
                  <a:ext uri="{FF2B5EF4-FFF2-40B4-BE49-F238E27FC236}">
                    <a16:creationId xmlns:a16="http://schemas.microsoft.com/office/drawing/2014/main" id="{3209C60B-4EAE-983B-EB90-2186CBA79AFC}"/>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3" name="Group 32">
                <a:extLst>
                  <a:ext uri="{FF2B5EF4-FFF2-40B4-BE49-F238E27FC236}">
                    <a16:creationId xmlns:a16="http://schemas.microsoft.com/office/drawing/2014/main" id="{7A08889B-A57A-D7C8-EAE7-BACEAFFB47D7}"/>
                  </a:ext>
                </a:extLst>
              </p:cNvPr>
              <p:cNvGrpSpPr/>
              <p:nvPr/>
            </p:nvGrpSpPr>
            <p:grpSpPr>
              <a:xfrm>
                <a:off x="3497856" y="2472027"/>
                <a:ext cx="8363936" cy="2173241"/>
                <a:chOff x="3029663" y="2688669"/>
                <a:chExt cx="8363936" cy="2173241"/>
              </a:xfrm>
            </p:grpSpPr>
            <p:sp>
              <p:nvSpPr>
                <p:cNvPr id="35" name="TextBox 34">
                  <a:extLst>
                    <a:ext uri="{FF2B5EF4-FFF2-40B4-BE49-F238E27FC236}">
                      <a16:creationId xmlns:a16="http://schemas.microsoft.com/office/drawing/2014/main" id="{6C5CA4A5-1A67-5576-0CC7-176E1C118893}"/>
                    </a:ext>
                  </a:extLst>
                </p:cNvPr>
                <p:cNvSpPr txBox="1"/>
                <p:nvPr/>
              </p:nvSpPr>
              <p:spPr>
                <a:xfrm>
                  <a:off x="3029663" y="2688669"/>
                  <a:ext cx="4720763" cy="595869"/>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3600" dirty="0"/>
                    <a:t>Unit 2</a:t>
                  </a:r>
                </a:p>
              </p:txBody>
            </p:sp>
            <p:sp>
              <p:nvSpPr>
                <p:cNvPr id="36" name="TextBox 35">
                  <a:extLst>
                    <a:ext uri="{FF2B5EF4-FFF2-40B4-BE49-F238E27FC236}">
                      <a16:creationId xmlns:a16="http://schemas.microsoft.com/office/drawing/2014/main" id="{8E7EEC0C-39AC-6792-600F-2FF2EFB7D9EB}"/>
                    </a:ext>
                  </a:extLst>
                </p:cNvPr>
                <p:cNvSpPr txBox="1"/>
                <p:nvPr/>
              </p:nvSpPr>
              <p:spPr>
                <a:xfrm>
                  <a:off x="3029663" y="3433442"/>
                  <a:ext cx="8363936" cy="1428468"/>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4800" dirty="0"/>
                    <a:t>Site conditions – cleanliness and safety</a:t>
                  </a:r>
                </a:p>
              </p:txBody>
            </p:sp>
          </p:grpSp>
        </p:grpSp>
        <p:pic>
          <p:nvPicPr>
            <p:cNvPr id="10" name="Picture 9">
              <a:extLst>
                <a:ext uri="{FF2B5EF4-FFF2-40B4-BE49-F238E27FC236}">
                  <a16:creationId xmlns:a16="http://schemas.microsoft.com/office/drawing/2014/main" id="{837EE406-88EA-4B8D-8328-47404BB2918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Tree>
    <p:custDataLst>
      <p:tags r:id="rId1"/>
    </p:custDataLst>
    <p:extLst>
      <p:ext uri="{BB962C8B-B14F-4D97-AF65-F5344CB8AC3E}">
        <p14:creationId xmlns:p14="http://schemas.microsoft.com/office/powerpoint/2010/main" val="300676917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7" name="Picture 6">
            <a:extLst>
              <a:ext uri="{FF2B5EF4-FFF2-40B4-BE49-F238E27FC236}">
                <a16:creationId xmlns:a16="http://schemas.microsoft.com/office/drawing/2014/main" id="{45A49FF5-DBC7-15BC-068C-3D60988659F7}"/>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586144" y="606256"/>
            <a:ext cx="3844830" cy="5767247"/>
          </a:xfrm>
          <a:prstGeom prst="rect">
            <a:avLst/>
          </a:prstGeom>
        </p:spPr>
      </p:pic>
      <p:sp>
        <p:nvSpPr>
          <p:cNvPr id="15" name="TextBox 14">
            <a:extLst>
              <a:ext uri="{FF2B5EF4-FFF2-40B4-BE49-F238E27FC236}">
                <a16:creationId xmlns:a16="http://schemas.microsoft.com/office/drawing/2014/main" id="{C5DDB94C-3D5E-BBAF-16F2-2645C8B302F3}"/>
              </a:ext>
            </a:extLst>
          </p:cNvPr>
          <p:cNvSpPr txBox="1"/>
          <p:nvPr/>
        </p:nvSpPr>
        <p:spPr>
          <a:xfrm>
            <a:off x="734149" y="1188490"/>
            <a:ext cx="6221822" cy="760401"/>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All facility staff should </a:t>
            </a:r>
            <a:r>
              <a:rPr lang="en-GB" sz="2400" b="1" dirty="0">
                <a:solidFill>
                  <a:schemeClr val="tx1">
                    <a:lumMod val="65000"/>
                    <a:lumOff val="35000"/>
                  </a:schemeClr>
                </a:solidFill>
              </a:rPr>
              <a:t>always</a:t>
            </a:r>
            <a:r>
              <a:rPr lang="en-GB" sz="2400" dirty="0">
                <a:solidFill>
                  <a:schemeClr val="tx1">
                    <a:lumMod val="65000"/>
                    <a:lumOff val="35000"/>
                  </a:schemeClr>
                </a:solidFill>
              </a:rPr>
              <a:t> wear </a:t>
            </a:r>
            <a:r>
              <a:rPr lang="en-GB" sz="2400" b="1" dirty="0">
                <a:solidFill>
                  <a:schemeClr val="tx1">
                    <a:lumMod val="65000"/>
                    <a:lumOff val="35000"/>
                  </a:schemeClr>
                </a:solidFill>
              </a:rPr>
              <a:t>visible identification</a:t>
            </a:r>
            <a:r>
              <a:rPr lang="en-GB" sz="2400" dirty="0">
                <a:solidFill>
                  <a:schemeClr val="tx1">
                    <a:lumMod val="65000"/>
                    <a:lumOff val="35000"/>
                  </a:schemeClr>
                </a:solidFill>
              </a:rPr>
              <a:t>. </a:t>
            </a:r>
          </a:p>
        </p:txBody>
      </p:sp>
      <p:sp>
        <p:nvSpPr>
          <p:cNvPr id="16" name="bulletText3">
            <a:extLst>
              <a:ext uri="{FF2B5EF4-FFF2-40B4-BE49-F238E27FC236}">
                <a16:creationId xmlns:a16="http://schemas.microsoft.com/office/drawing/2014/main" id="{A48ACB3E-86E8-57DE-BC1A-A4B598B4B549}"/>
              </a:ext>
            </a:extLst>
          </p:cNvPr>
          <p:cNvSpPr txBox="1"/>
          <p:nvPr/>
        </p:nvSpPr>
        <p:spPr>
          <a:xfrm>
            <a:off x="1354163" y="3181833"/>
            <a:ext cx="5907054"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physicians usually wear a lab coat</a:t>
            </a:r>
          </a:p>
        </p:txBody>
      </p:sp>
      <p:sp>
        <p:nvSpPr>
          <p:cNvPr id="17" name="bulletText4">
            <a:extLst>
              <a:ext uri="{FF2B5EF4-FFF2-40B4-BE49-F238E27FC236}">
                <a16:creationId xmlns:a16="http://schemas.microsoft.com/office/drawing/2014/main" id="{463964D1-60AF-F701-0EC0-825D38E38EC5}"/>
              </a:ext>
            </a:extLst>
          </p:cNvPr>
          <p:cNvSpPr txBox="1"/>
          <p:nvPr/>
        </p:nvSpPr>
        <p:spPr>
          <a:xfrm>
            <a:off x="1354163" y="3878709"/>
            <a:ext cx="5601808" cy="1200329"/>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street clothes with a lab coat are not acceptable for uniforms in the surgical or delivery theatre area</a:t>
            </a:r>
          </a:p>
        </p:txBody>
      </p:sp>
      <p:pic>
        <p:nvPicPr>
          <p:cNvPr id="18" name="bullet03">
            <a:extLst>
              <a:ext uri="{FF2B5EF4-FFF2-40B4-BE49-F238E27FC236}">
                <a16:creationId xmlns:a16="http://schemas.microsoft.com/office/drawing/2014/main" id="{0B9798E7-F250-33B6-4E21-9C0D12F6CFC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6155" y="3343322"/>
            <a:ext cx="113567" cy="122400"/>
          </a:xfrm>
          <a:prstGeom prst="rect">
            <a:avLst/>
          </a:prstGeom>
        </p:spPr>
      </p:pic>
      <p:pic>
        <p:nvPicPr>
          <p:cNvPr id="22" name="bullet04">
            <a:extLst>
              <a:ext uri="{FF2B5EF4-FFF2-40B4-BE49-F238E27FC236}">
                <a16:creationId xmlns:a16="http://schemas.microsoft.com/office/drawing/2014/main" id="{399C2432-869D-4897-3900-B91EF804D1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6155" y="4045105"/>
            <a:ext cx="113567" cy="122400"/>
          </a:xfrm>
          <a:prstGeom prst="rect">
            <a:avLst/>
          </a:prstGeom>
        </p:spPr>
      </p:pic>
      <p:sp>
        <p:nvSpPr>
          <p:cNvPr id="23" name="bulletText1">
            <a:extLst>
              <a:ext uri="{FF2B5EF4-FFF2-40B4-BE49-F238E27FC236}">
                <a16:creationId xmlns:a16="http://schemas.microsoft.com/office/drawing/2014/main" id="{BEF49CF6-7A05-7636-E206-DD06A6BB49BA}"/>
              </a:ext>
            </a:extLst>
          </p:cNvPr>
          <p:cNvSpPr txBox="1"/>
          <p:nvPr/>
        </p:nvSpPr>
        <p:spPr>
          <a:xfrm>
            <a:off x="1354163" y="2115625"/>
            <a:ext cx="5147695"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persons who provide direct patient care should always wear a uniform</a:t>
            </a:r>
          </a:p>
        </p:txBody>
      </p:sp>
      <p:pic>
        <p:nvPicPr>
          <p:cNvPr id="29" name="bullet01">
            <a:extLst>
              <a:ext uri="{FF2B5EF4-FFF2-40B4-BE49-F238E27FC236}">
                <a16:creationId xmlns:a16="http://schemas.microsoft.com/office/drawing/2014/main" id="{CB15BBBC-6572-E84C-F20A-8A40B2007AF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5793" y="2285257"/>
            <a:ext cx="113567" cy="122400"/>
          </a:xfrm>
          <a:prstGeom prst="rect">
            <a:avLst/>
          </a:prstGeom>
        </p:spPr>
      </p:pic>
      <p:sp>
        <p:nvSpPr>
          <p:cNvPr id="30" name="bulletText4">
            <a:extLst>
              <a:ext uri="{FF2B5EF4-FFF2-40B4-BE49-F238E27FC236}">
                <a16:creationId xmlns:a16="http://schemas.microsoft.com/office/drawing/2014/main" id="{27BCCEDC-0B9B-5431-04BD-B89EB98FB14E}"/>
              </a:ext>
            </a:extLst>
          </p:cNvPr>
          <p:cNvSpPr txBox="1"/>
          <p:nvPr/>
        </p:nvSpPr>
        <p:spPr>
          <a:xfrm>
            <a:off x="1354163" y="5314250"/>
            <a:ext cx="5907054"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staff in surgical area should wear scrubs</a:t>
            </a:r>
          </a:p>
        </p:txBody>
      </p:sp>
      <p:pic>
        <p:nvPicPr>
          <p:cNvPr id="31" name="bullet04">
            <a:extLst>
              <a:ext uri="{FF2B5EF4-FFF2-40B4-BE49-F238E27FC236}">
                <a16:creationId xmlns:a16="http://schemas.microsoft.com/office/drawing/2014/main" id="{DBB5AB3D-287F-3E13-C0CC-E297871248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6155" y="5462943"/>
            <a:ext cx="113567" cy="122400"/>
          </a:xfrm>
          <a:prstGeom prst="rect">
            <a:avLst/>
          </a:prstGeom>
        </p:spPr>
      </p:pic>
      <p:sp>
        <p:nvSpPr>
          <p:cNvPr id="24" name="Photo credit">
            <a:extLst>
              <a:ext uri="{FF2B5EF4-FFF2-40B4-BE49-F238E27FC236}">
                <a16:creationId xmlns:a16="http://schemas.microsoft.com/office/drawing/2014/main" id="{4036E4D9-3664-44ED-9928-B25D78A8EFFD}"/>
              </a:ext>
            </a:extLst>
          </p:cNvPr>
          <p:cNvSpPr txBox="1"/>
          <p:nvPr/>
        </p:nvSpPr>
        <p:spPr>
          <a:xfrm>
            <a:off x="7613439" y="6388328"/>
            <a:ext cx="3817535" cy="285427"/>
          </a:xfrm>
          <a:prstGeom prst="rect">
            <a:avLst/>
          </a:prstGeom>
          <a:noFill/>
        </p:spPr>
        <p:txBody>
          <a:bodyPr wrap="square" rtlCol="0">
            <a:spAutoFit/>
          </a:bodyPr>
          <a:lstStyle/>
          <a:p>
            <a:pPr algn="ctr"/>
            <a:r>
              <a:rPr lang="en-GB" sz="1200" dirty="0">
                <a:solidFill>
                  <a:srgbClr val="595959">
                    <a:alpha val="50000"/>
                  </a:srgbClr>
                </a:solidFill>
              </a:rPr>
              <a:t>Photo by Laura James from Pexels</a:t>
            </a:r>
          </a:p>
        </p:txBody>
      </p:sp>
    </p:spTree>
    <p:custDataLst>
      <p:tags r:id="rId1"/>
    </p:custDataLst>
    <p:extLst>
      <p:ext uri="{BB962C8B-B14F-4D97-AF65-F5344CB8AC3E}">
        <p14:creationId xmlns:p14="http://schemas.microsoft.com/office/powerpoint/2010/main" val="128770054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29"/>
                                        </p:tgtEl>
                                        <p:attrNameLst>
                                          <p:attrName>style.visibility</p:attrName>
                                        </p:attrNameLst>
                                      </p:cBhvr>
                                      <p:to>
                                        <p:strVal val="visible"/>
                                      </p:to>
                                    </p:set>
                                    <p:anim calcmode="lin" valueType="num">
                                      <p:cBhvr>
                                        <p:cTn id="20" dur="500" fill="hold"/>
                                        <p:tgtEl>
                                          <p:spTgt spid="29"/>
                                        </p:tgtEl>
                                        <p:attrNameLst>
                                          <p:attrName>ppt_w</p:attrName>
                                        </p:attrNameLst>
                                      </p:cBhvr>
                                      <p:tavLst>
                                        <p:tav tm="0">
                                          <p:val>
                                            <p:fltVal val="0"/>
                                          </p:val>
                                        </p:tav>
                                        <p:tav tm="100000">
                                          <p:val>
                                            <p:strVal val="#ppt_w"/>
                                          </p:val>
                                        </p:tav>
                                      </p:tavLst>
                                    </p:anim>
                                    <p:anim calcmode="lin" valueType="num">
                                      <p:cBhvr>
                                        <p:cTn id="21" dur="500" fill="hold"/>
                                        <p:tgtEl>
                                          <p:spTgt spid="29"/>
                                        </p:tgtEl>
                                        <p:attrNameLst>
                                          <p:attrName>ppt_h</p:attrName>
                                        </p:attrNameLst>
                                      </p:cBhvr>
                                      <p:tavLst>
                                        <p:tav tm="0">
                                          <p:val>
                                            <p:fltVal val="0"/>
                                          </p:val>
                                        </p:tav>
                                        <p:tav tm="100000">
                                          <p:val>
                                            <p:strVal val="#ppt_h"/>
                                          </p:val>
                                        </p:tav>
                                      </p:tavLst>
                                    </p:anim>
                                    <p:anim calcmode="lin" valueType="num">
                                      <p:cBhvr>
                                        <p:cTn id="22" dur="500" fill="hold"/>
                                        <p:tgtEl>
                                          <p:spTgt spid="29"/>
                                        </p:tgtEl>
                                        <p:attrNameLst>
                                          <p:attrName>style.rotation</p:attrName>
                                        </p:attrNameLst>
                                      </p:cBhvr>
                                      <p:tavLst>
                                        <p:tav tm="0">
                                          <p:val>
                                            <p:fltVal val="90"/>
                                          </p:val>
                                        </p:tav>
                                        <p:tav tm="100000">
                                          <p:val>
                                            <p:fltVal val="0"/>
                                          </p:val>
                                        </p:tav>
                                      </p:tavLst>
                                    </p:anim>
                                    <p:animEffect transition="in" filter="fade">
                                      <p:cBhvr>
                                        <p:cTn id="23" dur="500"/>
                                        <p:tgtEl>
                                          <p:spTgt spid="29"/>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nodeType="click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p:cTn id="32" dur="500" fill="hold"/>
                                        <p:tgtEl>
                                          <p:spTgt spid="18"/>
                                        </p:tgtEl>
                                        <p:attrNameLst>
                                          <p:attrName>ppt_w</p:attrName>
                                        </p:attrNameLst>
                                      </p:cBhvr>
                                      <p:tavLst>
                                        <p:tav tm="0">
                                          <p:val>
                                            <p:fltVal val="0"/>
                                          </p:val>
                                        </p:tav>
                                        <p:tav tm="100000">
                                          <p:val>
                                            <p:strVal val="#ppt_w"/>
                                          </p:val>
                                        </p:tav>
                                      </p:tavLst>
                                    </p:anim>
                                    <p:anim calcmode="lin" valueType="num">
                                      <p:cBhvr>
                                        <p:cTn id="33" dur="500" fill="hold"/>
                                        <p:tgtEl>
                                          <p:spTgt spid="18"/>
                                        </p:tgtEl>
                                        <p:attrNameLst>
                                          <p:attrName>ppt_h</p:attrName>
                                        </p:attrNameLst>
                                      </p:cBhvr>
                                      <p:tavLst>
                                        <p:tav tm="0">
                                          <p:val>
                                            <p:fltVal val="0"/>
                                          </p:val>
                                        </p:tav>
                                        <p:tav tm="100000">
                                          <p:val>
                                            <p:strVal val="#ppt_h"/>
                                          </p:val>
                                        </p:tav>
                                      </p:tavLst>
                                    </p:anim>
                                    <p:anim calcmode="lin" valueType="num">
                                      <p:cBhvr>
                                        <p:cTn id="34" dur="500" fill="hold"/>
                                        <p:tgtEl>
                                          <p:spTgt spid="18"/>
                                        </p:tgtEl>
                                        <p:attrNameLst>
                                          <p:attrName>style.rotation</p:attrName>
                                        </p:attrNameLst>
                                      </p:cBhvr>
                                      <p:tavLst>
                                        <p:tav tm="0">
                                          <p:val>
                                            <p:fltVal val="90"/>
                                          </p:val>
                                        </p:tav>
                                        <p:tav tm="100000">
                                          <p:val>
                                            <p:fltVal val="0"/>
                                          </p:val>
                                        </p:tav>
                                      </p:tavLst>
                                    </p:anim>
                                    <p:animEffect transition="in" filter="fade">
                                      <p:cBhvr>
                                        <p:cTn id="35" dur="500"/>
                                        <p:tgtEl>
                                          <p:spTgt spid="18"/>
                                        </p:tgtEl>
                                      </p:cBhvr>
                                    </p:animEffec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par>
                    <p:cTn id="40" fill="hold">
                      <p:stCondLst>
                        <p:cond delay="indefinite"/>
                      </p:stCondLst>
                      <p:childTnLst>
                        <p:par>
                          <p:cTn id="41" fill="hold">
                            <p:stCondLst>
                              <p:cond delay="0"/>
                            </p:stCondLst>
                            <p:childTnLst>
                              <p:par>
                                <p:cTn id="42" presetID="31" presetClass="entr" presetSubtype="0" fill="hold" nodeType="click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p:cTn id="44" dur="500" fill="hold"/>
                                        <p:tgtEl>
                                          <p:spTgt spid="22"/>
                                        </p:tgtEl>
                                        <p:attrNameLst>
                                          <p:attrName>ppt_w</p:attrName>
                                        </p:attrNameLst>
                                      </p:cBhvr>
                                      <p:tavLst>
                                        <p:tav tm="0">
                                          <p:val>
                                            <p:fltVal val="0"/>
                                          </p:val>
                                        </p:tav>
                                        <p:tav tm="100000">
                                          <p:val>
                                            <p:strVal val="#ppt_w"/>
                                          </p:val>
                                        </p:tav>
                                      </p:tavLst>
                                    </p:anim>
                                    <p:anim calcmode="lin" valueType="num">
                                      <p:cBhvr>
                                        <p:cTn id="45" dur="500" fill="hold"/>
                                        <p:tgtEl>
                                          <p:spTgt spid="22"/>
                                        </p:tgtEl>
                                        <p:attrNameLst>
                                          <p:attrName>ppt_h</p:attrName>
                                        </p:attrNameLst>
                                      </p:cBhvr>
                                      <p:tavLst>
                                        <p:tav tm="0">
                                          <p:val>
                                            <p:fltVal val="0"/>
                                          </p:val>
                                        </p:tav>
                                        <p:tav tm="100000">
                                          <p:val>
                                            <p:strVal val="#ppt_h"/>
                                          </p:val>
                                        </p:tav>
                                      </p:tavLst>
                                    </p:anim>
                                    <p:anim calcmode="lin" valueType="num">
                                      <p:cBhvr>
                                        <p:cTn id="46" dur="500" fill="hold"/>
                                        <p:tgtEl>
                                          <p:spTgt spid="22"/>
                                        </p:tgtEl>
                                        <p:attrNameLst>
                                          <p:attrName>style.rotation</p:attrName>
                                        </p:attrNameLst>
                                      </p:cBhvr>
                                      <p:tavLst>
                                        <p:tav tm="0">
                                          <p:val>
                                            <p:fltVal val="90"/>
                                          </p:val>
                                        </p:tav>
                                        <p:tav tm="100000">
                                          <p:val>
                                            <p:fltVal val="0"/>
                                          </p:val>
                                        </p:tav>
                                      </p:tavLst>
                                    </p:anim>
                                    <p:animEffect transition="in" filter="fade">
                                      <p:cBhvr>
                                        <p:cTn id="47" dur="500"/>
                                        <p:tgtEl>
                                          <p:spTgt spid="22"/>
                                        </p:tgtEl>
                                      </p:cBhvr>
                                    </p:animEffect>
                                  </p:childTnLst>
                                </p:cTn>
                              </p:par>
                            </p:childTnLst>
                          </p:cTn>
                        </p:par>
                        <p:par>
                          <p:cTn id="48" fill="hold">
                            <p:stCondLst>
                              <p:cond delay="500"/>
                            </p:stCondLst>
                            <p:childTnLst>
                              <p:par>
                                <p:cTn id="49" presetID="10" presetClass="entr" presetSubtype="0"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500"/>
                                        <p:tgtEl>
                                          <p:spTgt spid="17"/>
                                        </p:tgtEl>
                                      </p:cBhvr>
                                    </p:animEffect>
                                  </p:childTnLst>
                                </p:cTn>
                              </p:par>
                            </p:childTnLst>
                          </p:cTn>
                        </p:par>
                      </p:childTnLst>
                    </p:cTn>
                  </p:par>
                  <p:par>
                    <p:cTn id="52" fill="hold">
                      <p:stCondLst>
                        <p:cond delay="indefinite"/>
                      </p:stCondLst>
                      <p:childTnLst>
                        <p:par>
                          <p:cTn id="53" fill="hold">
                            <p:stCondLst>
                              <p:cond delay="0"/>
                            </p:stCondLst>
                            <p:childTnLst>
                              <p:par>
                                <p:cTn id="54" presetID="31" presetClass="entr" presetSubtype="0" fill="hold" nodeType="click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 calcmode="lin" valueType="num">
                                      <p:cBhvr>
                                        <p:cTn id="58" dur="500" fill="hold"/>
                                        <p:tgtEl>
                                          <p:spTgt spid="31"/>
                                        </p:tgtEl>
                                        <p:attrNameLst>
                                          <p:attrName>style.rotation</p:attrName>
                                        </p:attrNameLst>
                                      </p:cBhvr>
                                      <p:tavLst>
                                        <p:tav tm="0">
                                          <p:val>
                                            <p:fltVal val="90"/>
                                          </p:val>
                                        </p:tav>
                                        <p:tav tm="100000">
                                          <p:val>
                                            <p:fltVal val="0"/>
                                          </p:val>
                                        </p:tav>
                                      </p:tavLst>
                                    </p:anim>
                                    <p:animEffect transition="in" filter="fade">
                                      <p:cBhvr>
                                        <p:cTn id="59" dur="500"/>
                                        <p:tgtEl>
                                          <p:spTgt spid="31"/>
                                        </p:tgtEl>
                                      </p:cBhvr>
                                    </p:animEffect>
                                  </p:childTnLst>
                                </p:cTn>
                              </p:par>
                            </p:childTnLst>
                          </p:cTn>
                        </p:par>
                        <p:par>
                          <p:cTn id="60" fill="hold">
                            <p:stCondLst>
                              <p:cond delay="500"/>
                            </p:stCondLst>
                            <p:childTnLst>
                              <p:par>
                                <p:cTn id="61" presetID="10"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23" grpId="0"/>
      <p:bldP spid="30"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0C8931-3E30-AE36-8A46-16074304D6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mod highlight 01">
            <a:extLst>
              <a:ext uri="{FF2B5EF4-FFF2-40B4-BE49-F238E27FC236}">
                <a16:creationId xmlns:a16="http://schemas.microsoft.com/office/drawing/2014/main" id="{109A2D63-6EFC-75E3-29F8-3BAFA39C5168}"/>
              </a:ext>
            </a:extLst>
          </p:cNvPr>
          <p:cNvSpPr/>
          <p:nvPr/>
        </p:nvSpPr>
        <p:spPr>
          <a:xfrm>
            <a:off x="7241195" y="6112807"/>
            <a:ext cx="720430" cy="519146"/>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A32A93C-5096-3127-149C-2AF013B3C8E0}"/>
              </a:ext>
            </a:extLst>
          </p:cNvPr>
          <p:cNvSpPr txBox="1"/>
          <p:nvPr/>
        </p:nvSpPr>
        <p:spPr>
          <a:xfrm>
            <a:off x="734150" y="2337354"/>
            <a:ext cx="5892562" cy="1092800"/>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Observe whether </a:t>
            </a:r>
            <a:r>
              <a:rPr lang="en-GB" sz="2400" b="1" dirty="0">
                <a:solidFill>
                  <a:schemeClr val="tx1">
                    <a:lumMod val="65000"/>
                    <a:lumOff val="35000"/>
                  </a:schemeClr>
                </a:solidFill>
              </a:rPr>
              <a:t>no smoking signs </a:t>
            </a:r>
            <a:r>
              <a:rPr lang="en-GB" sz="2400" dirty="0">
                <a:solidFill>
                  <a:schemeClr val="tx1">
                    <a:lumMod val="65000"/>
                    <a:lumOff val="35000"/>
                  </a:schemeClr>
                </a:solidFill>
              </a:rPr>
              <a:t>are present in the service area being assessed.</a:t>
            </a:r>
          </a:p>
        </p:txBody>
      </p:sp>
      <p:grpSp>
        <p:nvGrpSpPr>
          <p:cNvPr id="24" name="Group 23">
            <a:extLst>
              <a:ext uri="{FF2B5EF4-FFF2-40B4-BE49-F238E27FC236}">
                <a16:creationId xmlns:a16="http://schemas.microsoft.com/office/drawing/2014/main" id="{E525DB03-714D-5D38-DA37-00EB40D50608}"/>
              </a:ext>
            </a:extLst>
          </p:cNvPr>
          <p:cNvGrpSpPr/>
          <p:nvPr/>
        </p:nvGrpSpPr>
        <p:grpSpPr>
          <a:xfrm>
            <a:off x="536769" y="1013130"/>
            <a:ext cx="6167687" cy="978945"/>
            <a:chOff x="734148" y="2142000"/>
            <a:chExt cx="6167687"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734148" y="2142000"/>
              <a:ext cx="6167687" cy="978945"/>
              <a:chOff x="734149" y="2142000"/>
              <a:chExt cx="6167687" cy="978945"/>
            </a:xfrm>
          </p:grpSpPr>
          <p:sp>
            <p:nvSpPr>
              <p:cNvPr id="27" name="grid1">
                <a:extLst>
                  <a:ext uri="{FF2B5EF4-FFF2-40B4-BE49-F238E27FC236}">
                    <a16:creationId xmlns:a16="http://schemas.microsoft.com/office/drawing/2014/main" id="{F065FD4B-1842-D8BA-A58B-C0C694686079}"/>
                  </a:ext>
                </a:extLst>
              </p:cNvPr>
              <p:cNvSpPr txBox="1"/>
              <p:nvPr/>
            </p:nvSpPr>
            <p:spPr>
              <a:xfrm>
                <a:off x="734149" y="2142000"/>
                <a:ext cx="6167687"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924121" y="2272454"/>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5</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1924748" y="2423856"/>
              <a:ext cx="3638143" cy="461665"/>
            </a:xfrm>
            <a:prstGeom prst="rect">
              <a:avLst/>
            </a:prstGeom>
            <a:noFill/>
          </p:spPr>
          <p:txBody>
            <a:bodyPr wrap="square">
              <a:spAutoFit/>
            </a:bodyPr>
            <a:lstStyle/>
            <a:p>
              <a:r>
                <a:rPr lang="en-GB" sz="2400" dirty="0">
                  <a:solidFill>
                    <a:schemeClr val="tx1">
                      <a:lumMod val="65000"/>
                      <a:lumOff val="35000"/>
                    </a:schemeClr>
                  </a:solidFill>
                </a:rPr>
                <a:t>No smoking signs</a:t>
              </a:r>
            </a:p>
          </p:txBody>
        </p:sp>
      </p:grpSp>
    </p:spTree>
    <p:custDataLst>
      <p:tags r:id="rId1"/>
    </p:custDataLst>
    <p:extLst>
      <p:ext uri="{BB962C8B-B14F-4D97-AF65-F5344CB8AC3E}">
        <p14:creationId xmlns:p14="http://schemas.microsoft.com/office/powerpoint/2010/main" val="410823912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pic>
        <p:nvPicPr>
          <p:cNvPr id="3" name="Google Shape;455;p42">
            <a:extLst>
              <a:ext uri="{FF2B5EF4-FFF2-40B4-BE49-F238E27FC236}">
                <a16:creationId xmlns:a16="http://schemas.microsoft.com/office/drawing/2014/main" id="{7CCC20D1-6D7E-FDE7-F5B7-DC5C97FDFBA0}"/>
              </a:ext>
            </a:extLst>
          </p:cNvPr>
          <p:cNvPicPr preferRelativeResize="0"/>
          <p:nvPr/>
        </p:nvPicPr>
        <p:blipFill rotWithShape="1">
          <a:blip r:embed="rId5">
            <a:alphaModFix/>
          </a:blip>
          <a:srcRect l="24029" t="31814" r="23459" b="39920"/>
          <a:stretch/>
        </p:blipFill>
        <p:spPr>
          <a:xfrm>
            <a:off x="914392" y="3327991"/>
            <a:ext cx="10111563" cy="3061536"/>
          </a:xfrm>
          <a:prstGeom prst="rect">
            <a:avLst/>
          </a:prstGeom>
          <a:noFill/>
          <a:ln>
            <a:noFill/>
          </a:ln>
        </p:spPr>
      </p:pic>
      <p:sp>
        <p:nvSpPr>
          <p:cNvPr id="8" name="Sentence stem">
            <a:extLst>
              <a:ext uri="{FF2B5EF4-FFF2-40B4-BE49-F238E27FC236}">
                <a16:creationId xmlns:a16="http://schemas.microsoft.com/office/drawing/2014/main" id="{B74A7182-0BC5-E83E-A1E9-00D1D6A92705}"/>
              </a:ext>
            </a:extLst>
          </p:cNvPr>
          <p:cNvSpPr txBox="1"/>
          <p:nvPr/>
        </p:nvSpPr>
        <p:spPr>
          <a:xfrm>
            <a:off x="734149" y="1055061"/>
            <a:ext cx="10803955" cy="760401"/>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following criteria are to be used for classifying the condition being observed:</a:t>
            </a:r>
          </a:p>
        </p:txBody>
      </p:sp>
      <p:sp>
        <p:nvSpPr>
          <p:cNvPr id="9" name="green01">
            <a:extLst>
              <a:ext uri="{FF2B5EF4-FFF2-40B4-BE49-F238E27FC236}">
                <a16:creationId xmlns:a16="http://schemas.microsoft.com/office/drawing/2014/main" id="{51E5349C-FF59-F83B-9425-82CFB4285B6E}"/>
              </a:ext>
            </a:extLst>
          </p:cNvPr>
          <p:cNvSpPr/>
          <p:nvPr/>
        </p:nvSpPr>
        <p:spPr>
          <a:xfrm>
            <a:off x="6572978" y="4979233"/>
            <a:ext cx="486158" cy="484124"/>
          </a:xfrm>
          <a:prstGeom prst="ellipse">
            <a:avLst/>
          </a:prstGeom>
          <a:noFill/>
          <a:ln w="28575">
            <a:solidFill>
              <a:srgbClr val="31B0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green01">
            <a:extLst>
              <a:ext uri="{FF2B5EF4-FFF2-40B4-BE49-F238E27FC236}">
                <a16:creationId xmlns:a16="http://schemas.microsoft.com/office/drawing/2014/main" id="{E8D3B631-E5AF-1951-144C-F7EC1CCAA533}"/>
              </a:ext>
            </a:extLst>
          </p:cNvPr>
          <p:cNvSpPr/>
          <p:nvPr/>
        </p:nvSpPr>
        <p:spPr>
          <a:xfrm>
            <a:off x="8770644" y="4979233"/>
            <a:ext cx="486158" cy="484124"/>
          </a:xfrm>
          <a:prstGeom prst="ellipse">
            <a:avLst/>
          </a:prstGeom>
          <a:noFill/>
          <a:ln w="28575">
            <a:solidFill>
              <a:srgbClr val="31B0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8" name="bullet01">
            <a:extLst>
              <a:ext uri="{FF2B5EF4-FFF2-40B4-BE49-F238E27FC236}">
                <a16:creationId xmlns:a16="http://schemas.microsoft.com/office/drawing/2014/main" id="{661611C6-0D73-4134-5257-B14932F36B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017" y="2050285"/>
            <a:ext cx="117692" cy="122400"/>
          </a:xfrm>
          <a:prstGeom prst="rect">
            <a:avLst/>
          </a:prstGeom>
        </p:spPr>
      </p:pic>
      <p:sp>
        <p:nvSpPr>
          <p:cNvPr id="22" name="bulletText1">
            <a:extLst>
              <a:ext uri="{FF2B5EF4-FFF2-40B4-BE49-F238E27FC236}">
                <a16:creationId xmlns:a16="http://schemas.microsoft.com/office/drawing/2014/main" id="{141BB717-F485-275D-F990-2A77E8B01701}"/>
              </a:ext>
            </a:extLst>
          </p:cNvPr>
          <p:cNvSpPr txBox="1"/>
          <p:nvPr/>
        </p:nvSpPr>
        <p:spPr>
          <a:xfrm>
            <a:off x="1229387" y="1880653"/>
            <a:ext cx="10582509"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b="1" dirty="0">
                <a:solidFill>
                  <a:schemeClr val="tx1">
                    <a:lumMod val="65000"/>
                    <a:lumOff val="35000"/>
                  </a:schemeClr>
                </a:solidFill>
              </a:rPr>
              <a:t>"1" for “YES” </a:t>
            </a:r>
            <a:r>
              <a:rPr lang="en-GB" sz="2400" dirty="0">
                <a:solidFill>
                  <a:schemeClr val="tx1">
                    <a:lumMod val="65000"/>
                    <a:lumOff val="35000"/>
                  </a:schemeClr>
                </a:solidFill>
              </a:rPr>
              <a:t>if the condition described in the row </a:t>
            </a:r>
            <a:r>
              <a:rPr lang="en-GB" sz="2400" b="1" dirty="0">
                <a:solidFill>
                  <a:schemeClr val="tx1">
                    <a:lumMod val="65000"/>
                    <a:lumOff val="35000"/>
                  </a:schemeClr>
                </a:solidFill>
              </a:rPr>
              <a:t>was observed</a:t>
            </a:r>
          </a:p>
        </p:txBody>
      </p:sp>
      <p:pic>
        <p:nvPicPr>
          <p:cNvPr id="23" name="bullet02">
            <a:extLst>
              <a:ext uri="{FF2B5EF4-FFF2-40B4-BE49-F238E27FC236}">
                <a16:creationId xmlns:a16="http://schemas.microsoft.com/office/drawing/2014/main" id="{B9944DC4-4A7A-F795-8785-27D0BEEE0F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017" y="2828625"/>
            <a:ext cx="117692" cy="122400"/>
          </a:xfrm>
          <a:prstGeom prst="rect">
            <a:avLst/>
          </a:prstGeom>
        </p:spPr>
      </p:pic>
      <p:sp>
        <p:nvSpPr>
          <p:cNvPr id="24" name="bulletText2">
            <a:extLst>
              <a:ext uri="{FF2B5EF4-FFF2-40B4-BE49-F238E27FC236}">
                <a16:creationId xmlns:a16="http://schemas.microsoft.com/office/drawing/2014/main" id="{C1B9B6A3-7033-3235-DFD5-ADE7161F0DB7}"/>
              </a:ext>
            </a:extLst>
          </p:cNvPr>
          <p:cNvSpPr txBox="1"/>
          <p:nvPr/>
        </p:nvSpPr>
        <p:spPr>
          <a:xfrm>
            <a:off x="1229387" y="2643444"/>
            <a:ext cx="10308717"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b="1" dirty="0">
                <a:solidFill>
                  <a:schemeClr val="tx1">
                    <a:lumMod val="65000"/>
                    <a:lumOff val="35000"/>
                  </a:schemeClr>
                </a:solidFill>
              </a:rPr>
              <a:t>"2" for “NO” </a:t>
            </a:r>
            <a:r>
              <a:rPr lang="en-GB" sz="2400" dirty="0">
                <a:solidFill>
                  <a:schemeClr val="tx1">
                    <a:lumMod val="65000"/>
                    <a:lumOff val="35000"/>
                  </a:schemeClr>
                </a:solidFill>
              </a:rPr>
              <a:t>if the condition described in the row </a:t>
            </a:r>
            <a:r>
              <a:rPr lang="en-GB" sz="2400" b="1" dirty="0">
                <a:solidFill>
                  <a:schemeClr val="tx1">
                    <a:lumMod val="65000"/>
                    <a:lumOff val="35000"/>
                  </a:schemeClr>
                </a:solidFill>
              </a:rPr>
              <a:t>was NOT observed</a:t>
            </a:r>
          </a:p>
        </p:txBody>
      </p:sp>
    </p:spTree>
    <p:custDataLst>
      <p:tags r:id="rId1"/>
    </p:custDataLst>
    <p:extLst>
      <p:ext uri="{BB962C8B-B14F-4D97-AF65-F5344CB8AC3E}">
        <p14:creationId xmlns:p14="http://schemas.microsoft.com/office/powerpoint/2010/main" val="173289320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 calcmode="lin" valueType="num">
                                      <p:cBhvr>
                                        <p:cTn id="14" dur="500" fill="hold"/>
                                        <p:tgtEl>
                                          <p:spTgt spid="18"/>
                                        </p:tgtEl>
                                        <p:attrNameLst>
                                          <p:attrName>style.rotation</p:attrName>
                                        </p:attrNameLst>
                                      </p:cBhvr>
                                      <p:tavLst>
                                        <p:tav tm="0">
                                          <p:val>
                                            <p:fltVal val="90"/>
                                          </p:val>
                                        </p:tav>
                                        <p:tav tm="100000">
                                          <p:val>
                                            <p:fltVal val="0"/>
                                          </p:val>
                                        </p:tav>
                                      </p:tavLst>
                                    </p:anim>
                                    <p:animEffect transition="in" filter="fade">
                                      <p:cBhvr>
                                        <p:cTn id="15" dur="500"/>
                                        <p:tgtEl>
                                          <p:spTgt spid="1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par>
                          <p:cTn id="20" fill="hold">
                            <p:stCondLst>
                              <p:cond delay="1000"/>
                            </p:stCondLst>
                            <p:childTnLst>
                              <p:par>
                                <p:cTn id="21" presetID="21" presetClass="entr" presetSubtype="1"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heel(1)">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nodeType="click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p:cTn id="28" dur="500" fill="hold"/>
                                        <p:tgtEl>
                                          <p:spTgt spid="23"/>
                                        </p:tgtEl>
                                        <p:attrNameLst>
                                          <p:attrName>ppt_w</p:attrName>
                                        </p:attrNameLst>
                                      </p:cBhvr>
                                      <p:tavLst>
                                        <p:tav tm="0">
                                          <p:val>
                                            <p:fltVal val="0"/>
                                          </p:val>
                                        </p:tav>
                                        <p:tav tm="100000">
                                          <p:val>
                                            <p:strVal val="#ppt_w"/>
                                          </p:val>
                                        </p:tav>
                                      </p:tavLst>
                                    </p:anim>
                                    <p:anim calcmode="lin" valueType="num">
                                      <p:cBhvr>
                                        <p:cTn id="29" dur="500" fill="hold"/>
                                        <p:tgtEl>
                                          <p:spTgt spid="23"/>
                                        </p:tgtEl>
                                        <p:attrNameLst>
                                          <p:attrName>ppt_h</p:attrName>
                                        </p:attrNameLst>
                                      </p:cBhvr>
                                      <p:tavLst>
                                        <p:tav tm="0">
                                          <p:val>
                                            <p:fltVal val="0"/>
                                          </p:val>
                                        </p:tav>
                                        <p:tav tm="100000">
                                          <p:val>
                                            <p:strVal val="#ppt_h"/>
                                          </p:val>
                                        </p:tav>
                                      </p:tavLst>
                                    </p:anim>
                                    <p:anim calcmode="lin" valueType="num">
                                      <p:cBhvr>
                                        <p:cTn id="30" dur="500" fill="hold"/>
                                        <p:tgtEl>
                                          <p:spTgt spid="23"/>
                                        </p:tgtEl>
                                        <p:attrNameLst>
                                          <p:attrName>style.rotation</p:attrName>
                                        </p:attrNameLst>
                                      </p:cBhvr>
                                      <p:tavLst>
                                        <p:tav tm="0">
                                          <p:val>
                                            <p:fltVal val="90"/>
                                          </p:val>
                                        </p:tav>
                                        <p:tav tm="100000">
                                          <p:val>
                                            <p:fltVal val="0"/>
                                          </p:val>
                                        </p:tav>
                                      </p:tavLst>
                                    </p:anim>
                                    <p:animEffect transition="in" filter="fade">
                                      <p:cBhvr>
                                        <p:cTn id="31" dur="500"/>
                                        <p:tgtEl>
                                          <p:spTgt spid="23"/>
                                        </p:tgtEl>
                                      </p:cBhvr>
                                    </p:animEffect>
                                  </p:childTnLst>
                                </p:cTn>
                              </p:par>
                              <p:par>
                                <p:cTn id="32" presetID="10" presetClass="exit" presetSubtype="0" fill="hold" grpId="1" nodeType="withEffect">
                                  <p:stCondLst>
                                    <p:cond delay="0"/>
                                  </p:stCondLst>
                                  <p:childTnLst>
                                    <p:animEffect transition="out" filter="fade">
                                      <p:cBhvr>
                                        <p:cTn id="33" dur="500"/>
                                        <p:tgtEl>
                                          <p:spTgt spid="9"/>
                                        </p:tgtEl>
                                      </p:cBhvr>
                                    </p:animEffect>
                                    <p:set>
                                      <p:cBhvr>
                                        <p:cTn id="34" dur="1" fill="hold">
                                          <p:stCondLst>
                                            <p:cond delay="499"/>
                                          </p:stCondLst>
                                        </p:cTn>
                                        <p:tgtEl>
                                          <p:spTgt spid="9"/>
                                        </p:tgtEl>
                                        <p:attrNameLst>
                                          <p:attrName>style.visibility</p:attrName>
                                        </p:attrNameLst>
                                      </p:cBhvr>
                                      <p:to>
                                        <p:strVal val="hidden"/>
                                      </p:to>
                                    </p:se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childTnLst>
                          </p:cTn>
                        </p:par>
                        <p:par>
                          <p:cTn id="39" fill="hold">
                            <p:stCondLst>
                              <p:cond delay="1000"/>
                            </p:stCondLst>
                            <p:childTnLst>
                              <p:par>
                                <p:cTn id="40" presetID="21" presetClass="entr" presetSubtype="1"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heel(1)">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10"/>
                                        </p:tgtEl>
                                      </p:cBhvr>
                                    </p:animEffect>
                                    <p:set>
                                      <p:cBhvr>
                                        <p:cTn id="4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10" grpId="0" animBg="1"/>
      <p:bldP spid="10" grpId="1" animBg="1"/>
      <p:bldP spid="22"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You have now completed Unit 2.</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2" name="TextBox 11">
            <a:extLst>
              <a:ext uri="{FF2B5EF4-FFF2-40B4-BE49-F238E27FC236}">
                <a16:creationId xmlns:a16="http://schemas.microsoft.com/office/drawing/2014/main" id="{ED3E103A-B4A6-49A9-9DE5-C38654D1AF97}"/>
              </a:ext>
            </a:extLst>
          </p:cNvPr>
          <p:cNvSpPr txBox="1"/>
          <p:nvPr/>
        </p:nvSpPr>
        <p:spPr>
          <a:xfrm>
            <a:off x="3499200" y="3427460"/>
            <a:ext cx="7528029" cy="760401"/>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In the next unit, we will look at data collection on equipment availability and functionality.</a:t>
            </a:r>
          </a:p>
        </p:txBody>
      </p:sp>
    </p:spTree>
    <p:custDataLst>
      <p:tags r:id="rId1"/>
    </p:custDataLst>
    <p:extLst>
      <p:ext uri="{BB962C8B-B14F-4D97-AF65-F5344CB8AC3E}">
        <p14:creationId xmlns:p14="http://schemas.microsoft.com/office/powerpoint/2010/main" val="7143635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B1B7C6B9-D03A-9C24-1D70-4EFD1EB0386E}"/>
              </a:ext>
            </a:extLst>
          </p:cNvPr>
          <p:cNvGrpSpPr/>
          <p:nvPr/>
        </p:nvGrpSpPr>
        <p:grpSpPr>
          <a:xfrm>
            <a:off x="1" y="1805920"/>
            <a:ext cx="12175670" cy="3243080"/>
            <a:chOff x="1" y="1805920"/>
            <a:chExt cx="12175670" cy="3243080"/>
          </a:xfrm>
        </p:grpSpPr>
        <p:sp>
          <p:nvSpPr>
            <p:cNvPr id="31" name="Rectangle 30">
              <a:extLst>
                <a:ext uri="{FF2B5EF4-FFF2-40B4-BE49-F238E27FC236}">
                  <a16:creationId xmlns:a16="http://schemas.microsoft.com/office/drawing/2014/main" id="{C722E496-F0A4-4BBC-8A7E-23EC7AF1D461}"/>
                </a:ext>
              </a:extLst>
            </p:cNvPr>
            <p:cNvSpPr/>
            <p:nvPr/>
          </p:nvSpPr>
          <p:spPr>
            <a:xfrm>
              <a:off x="3225226" y="1805920"/>
              <a:ext cx="8950445" cy="3240000"/>
            </a:xfrm>
            <a:prstGeom prst="rect">
              <a:avLst/>
            </a:prstGeom>
            <a:solidFill>
              <a:srgbClr val="2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33" name="Picture 32">
              <a:extLst>
                <a:ext uri="{FF2B5EF4-FFF2-40B4-BE49-F238E27FC236}">
                  <a16:creationId xmlns:a16="http://schemas.microsoft.com/office/drawing/2014/main" id="{AF39FB24-B5A4-81D3-0EA4-95C7191023C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3" y="1807445"/>
              <a:ext cx="3243079" cy="3240031"/>
            </a:xfrm>
            <a:prstGeom prst="rect">
              <a:avLst/>
            </a:prstGeom>
          </p:spPr>
        </p:pic>
      </p:grpSp>
      <p:sp>
        <p:nvSpPr>
          <p:cNvPr id="11" name="TextBox 10">
            <a:extLst>
              <a:ext uri="{FF2B5EF4-FFF2-40B4-BE49-F238E27FC236}">
                <a16:creationId xmlns:a16="http://schemas.microsoft.com/office/drawing/2014/main" id="{9D060800-B7AB-63FD-EA24-369378A4F8DF}"/>
              </a:ext>
            </a:extLst>
          </p:cNvPr>
          <p:cNvSpPr txBox="1"/>
          <p:nvPr/>
        </p:nvSpPr>
        <p:spPr>
          <a:xfrm>
            <a:off x="3499200" y="2677993"/>
            <a:ext cx="7663630" cy="428002"/>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By the end of this unit, you will be able to:</a:t>
            </a:r>
          </a:p>
        </p:txBody>
      </p:sp>
      <p:pic>
        <p:nvPicPr>
          <p:cNvPr id="13" name="Picture 12">
            <a:extLst>
              <a:ext uri="{FF2B5EF4-FFF2-40B4-BE49-F238E27FC236}">
                <a16:creationId xmlns:a16="http://schemas.microsoft.com/office/drawing/2014/main" id="{F68593BF-4BEE-2086-1B40-EC8859E1E5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20225" y="236365"/>
            <a:ext cx="2141567" cy="655855"/>
          </a:xfrm>
          <a:prstGeom prst="rect">
            <a:avLst/>
          </a:prstGeom>
        </p:spPr>
      </p:pic>
      <p:sp>
        <p:nvSpPr>
          <p:cNvPr id="19" name="TextBox 18">
            <a:extLst>
              <a:ext uri="{FF2B5EF4-FFF2-40B4-BE49-F238E27FC236}">
                <a16:creationId xmlns:a16="http://schemas.microsoft.com/office/drawing/2014/main" id="{FB51BEA6-30C4-BF3A-513C-068EAD4C8451}"/>
              </a:ext>
            </a:extLst>
          </p:cNvPr>
          <p:cNvSpPr txBox="1"/>
          <p:nvPr/>
        </p:nvSpPr>
        <p:spPr>
          <a:xfrm>
            <a:off x="3782477" y="3218400"/>
            <a:ext cx="8278894" cy="760401"/>
          </a:xfrm>
          <a:prstGeom prst="rect">
            <a:avLst/>
          </a:prstGeom>
        </p:spPr>
        <p:txBody>
          <a:bodyPr vert="horz" wrap="square" lIns="91440" tIns="45720" rIns="91440" bIns="45720" rtlCol="0" anchor="b">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assess and record the cleanliness and safety conditions at various service sites within a health facility </a:t>
            </a:r>
          </a:p>
        </p:txBody>
      </p:sp>
      <p:pic>
        <p:nvPicPr>
          <p:cNvPr id="3" name="bullet white">
            <a:extLst>
              <a:ext uri="{FF2B5EF4-FFF2-40B4-BE49-F238E27FC236}">
                <a16:creationId xmlns:a16="http://schemas.microsoft.com/office/drawing/2014/main" id="{5144A0A6-322A-4B3E-AD56-6C04AF562D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91777" y="3366260"/>
            <a:ext cx="117692" cy="122400"/>
          </a:xfrm>
          <a:prstGeom prst="rect">
            <a:avLst/>
          </a:prstGeom>
        </p:spPr>
      </p:pic>
    </p:spTree>
    <p:custDataLst>
      <p:tags r:id="rId1"/>
    </p:custDataLst>
    <p:extLst>
      <p:ext uri="{BB962C8B-B14F-4D97-AF65-F5344CB8AC3E}">
        <p14:creationId xmlns:p14="http://schemas.microsoft.com/office/powerpoint/2010/main" val="304068581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 calcmode="lin" valueType="num">
                                      <p:cBhvr>
                                        <p:cTn id="14" dur="500" fill="hold"/>
                                        <p:tgtEl>
                                          <p:spTgt spid="3"/>
                                        </p:tgtEl>
                                        <p:attrNameLst>
                                          <p:attrName>style.rotation</p:attrName>
                                        </p:attrNameLst>
                                      </p:cBhvr>
                                      <p:tavLst>
                                        <p:tav tm="0">
                                          <p:val>
                                            <p:fltVal val="90"/>
                                          </p:val>
                                        </p:tav>
                                        <p:tav tm="100000">
                                          <p:val>
                                            <p:fltVal val="0"/>
                                          </p:val>
                                        </p:tav>
                                      </p:tavLst>
                                    </p:anim>
                                    <p:animEffect transition="in" filter="fade">
                                      <p:cBhvr>
                                        <p:cTn id="15" dur="500"/>
                                        <p:tgtEl>
                                          <p:spTgt spid="3"/>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39" name="TextBox 38">
            <a:extLst>
              <a:ext uri="{FF2B5EF4-FFF2-40B4-BE49-F238E27FC236}">
                <a16:creationId xmlns:a16="http://schemas.microsoft.com/office/drawing/2014/main" id="{DB08E1E8-FAC3-0879-23C7-319D87D97DEB}"/>
              </a:ext>
            </a:extLst>
          </p:cNvPr>
          <p:cNvSpPr txBox="1"/>
          <p:nvPr/>
        </p:nvSpPr>
        <p:spPr>
          <a:xfrm>
            <a:off x="609313" y="4852997"/>
            <a:ext cx="10973087" cy="1406494"/>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Data collectors need to conduct a brief observation of </a:t>
            </a:r>
            <a:r>
              <a:rPr lang="en-GB" sz="2400" b="1" dirty="0"/>
              <a:t>actual conditions </a:t>
            </a:r>
            <a:r>
              <a:rPr lang="en-GB" sz="2400" dirty="0"/>
              <a:t>with regard to </a:t>
            </a:r>
            <a:r>
              <a:rPr lang="en-GB" sz="2400" b="1" dirty="0"/>
              <a:t>cleanliness</a:t>
            </a:r>
            <a:r>
              <a:rPr lang="en-GB" sz="2400" dirty="0"/>
              <a:t> and </a:t>
            </a:r>
            <a:r>
              <a:rPr lang="en-GB" sz="2400" b="1" dirty="0"/>
              <a:t>safety</a:t>
            </a:r>
            <a:r>
              <a:rPr lang="en-GB" sz="2400" dirty="0"/>
              <a:t> in multiple service sites. </a:t>
            </a:r>
          </a:p>
        </p:txBody>
      </p:sp>
      <p:sp>
        <p:nvSpPr>
          <p:cNvPr id="40" name="Rectangle 39">
            <a:extLst>
              <a:ext uri="{FF2B5EF4-FFF2-40B4-BE49-F238E27FC236}">
                <a16:creationId xmlns:a16="http://schemas.microsoft.com/office/drawing/2014/main" id="{B2C867FB-66CE-DFA0-E346-AA4A24B79D79}"/>
              </a:ext>
            </a:extLst>
          </p:cNvPr>
          <p:cNvSpPr/>
          <p:nvPr/>
        </p:nvSpPr>
        <p:spPr>
          <a:xfrm>
            <a:off x="536627" y="4852997"/>
            <a:ext cx="72543" cy="1406494"/>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2" name="Group 41">
            <a:extLst>
              <a:ext uri="{FF2B5EF4-FFF2-40B4-BE49-F238E27FC236}">
                <a16:creationId xmlns:a16="http://schemas.microsoft.com/office/drawing/2014/main" id="{39511050-66E8-D499-8B6D-60CBD616CF82}"/>
              </a:ext>
            </a:extLst>
          </p:cNvPr>
          <p:cNvGrpSpPr/>
          <p:nvPr/>
        </p:nvGrpSpPr>
        <p:grpSpPr>
          <a:xfrm>
            <a:off x="6307040" y="1301756"/>
            <a:ext cx="3281847" cy="3281847"/>
            <a:chOff x="4206000" y="1126252"/>
            <a:chExt cx="3780000" cy="3780000"/>
          </a:xfrm>
        </p:grpSpPr>
        <p:sp>
          <p:nvSpPr>
            <p:cNvPr id="37" name="circle">
              <a:extLst>
                <a:ext uri="{FF2B5EF4-FFF2-40B4-BE49-F238E27FC236}">
                  <a16:creationId xmlns:a16="http://schemas.microsoft.com/office/drawing/2014/main" id="{A46200C9-AB0E-52F4-2C4C-DA4CF8DE92AD}"/>
                </a:ext>
              </a:extLst>
            </p:cNvPr>
            <p:cNvSpPr/>
            <p:nvPr/>
          </p:nvSpPr>
          <p:spPr>
            <a:xfrm>
              <a:off x="4206000" y="1126252"/>
              <a:ext cx="3780000" cy="3780000"/>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1" name="Picture 40">
              <a:extLst>
                <a:ext uri="{FF2B5EF4-FFF2-40B4-BE49-F238E27FC236}">
                  <a16:creationId xmlns:a16="http://schemas.microsoft.com/office/drawing/2014/main" id="{7A67F39F-D041-F3CD-1C28-25F24F2532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14739" y="2456362"/>
              <a:ext cx="2762522" cy="972638"/>
            </a:xfrm>
            <a:prstGeom prst="rect">
              <a:avLst/>
            </a:prstGeom>
          </p:spPr>
        </p:pic>
      </p:grpSp>
      <p:sp>
        <p:nvSpPr>
          <p:cNvPr id="48" name="circle">
            <a:extLst>
              <a:ext uri="{FF2B5EF4-FFF2-40B4-BE49-F238E27FC236}">
                <a16:creationId xmlns:a16="http://schemas.microsoft.com/office/drawing/2014/main" id="{343A2525-713B-7683-BE60-EB43DE11B48E}"/>
              </a:ext>
            </a:extLst>
          </p:cNvPr>
          <p:cNvSpPr/>
          <p:nvPr/>
        </p:nvSpPr>
        <p:spPr>
          <a:xfrm>
            <a:off x="2814153" y="1301756"/>
            <a:ext cx="3281847" cy="3281847"/>
          </a:xfrm>
          <a:prstGeom prst="ellipse">
            <a:avLst/>
          </a:prstGeom>
          <a:solidFill>
            <a:srgbClr val="CBEB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9" name="Picture 48">
            <a:extLst>
              <a:ext uri="{FF2B5EF4-FFF2-40B4-BE49-F238E27FC236}">
                <a16:creationId xmlns:a16="http://schemas.microsoft.com/office/drawing/2014/main" id="{8339DC0B-5086-56DB-8CC0-8FBFBE227B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4807" y="1545620"/>
            <a:ext cx="2835311" cy="2835311"/>
          </a:xfrm>
          <a:prstGeom prst="rect">
            <a:avLst/>
          </a:prstGeom>
        </p:spPr>
      </p:pic>
    </p:spTree>
    <p:custDataLst>
      <p:tags r:id="rId1"/>
    </p:custDataLst>
    <p:extLst>
      <p:ext uri="{BB962C8B-B14F-4D97-AF65-F5344CB8AC3E}">
        <p14:creationId xmlns:p14="http://schemas.microsoft.com/office/powerpoint/2010/main" val="401546192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par>
                                <p:cTn id="10" presetID="22" presetClass="entr" presetSubtype="8" fill="hold" grpId="0" nodeType="with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wipe(left)">
                                      <p:cBhvr>
                                        <p:cTn id="12" dur="500"/>
                                        <p:tgtEl>
                                          <p:spTgt spid="39"/>
                                        </p:tgtEl>
                                      </p:cBhvr>
                                    </p:animEffec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42"/>
                                        </p:tgtEl>
                                        <p:attrNameLst>
                                          <p:attrName>style.visibility</p:attrName>
                                        </p:attrNameLst>
                                      </p:cBhvr>
                                      <p:to>
                                        <p:strVal val="visible"/>
                                      </p:to>
                                    </p:set>
                                    <p:animEffect transition="in" filter="fade">
                                      <p:cBhvr>
                                        <p:cTn id="16"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CB6E817E-2270-5375-11C0-107CF81729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235" y="917896"/>
            <a:ext cx="10149626" cy="5940104"/>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4" name="mod highlight 01">
            <a:extLst>
              <a:ext uri="{FF2B5EF4-FFF2-40B4-BE49-F238E27FC236}">
                <a16:creationId xmlns:a16="http://schemas.microsoft.com/office/drawing/2014/main" id="{F3139B38-1340-B07E-B51F-75BD3432EEF4}"/>
              </a:ext>
            </a:extLst>
          </p:cNvPr>
          <p:cNvSpPr/>
          <p:nvPr/>
        </p:nvSpPr>
        <p:spPr>
          <a:xfrm>
            <a:off x="2810550" y="2255288"/>
            <a:ext cx="3601008" cy="4602711"/>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mod highlight 01">
            <a:extLst>
              <a:ext uri="{FF2B5EF4-FFF2-40B4-BE49-F238E27FC236}">
                <a16:creationId xmlns:a16="http://schemas.microsoft.com/office/drawing/2014/main" id="{C88E7F54-8C00-1FF1-CED0-8C2C3C57E698}"/>
              </a:ext>
            </a:extLst>
          </p:cNvPr>
          <p:cNvSpPr/>
          <p:nvPr/>
        </p:nvSpPr>
        <p:spPr>
          <a:xfrm>
            <a:off x="2789781" y="1592132"/>
            <a:ext cx="8475080" cy="663157"/>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3D89DF46-B6D4-3FAE-70E2-169A7949CE3E}"/>
              </a:ext>
            </a:extLst>
          </p:cNvPr>
          <p:cNvSpPr txBox="1"/>
          <p:nvPr/>
        </p:nvSpPr>
        <p:spPr>
          <a:xfrm>
            <a:off x="6482082" y="4207309"/>
            <a:ext cx="5313824" cy="1160758"/>
          </a:xfrm>
          <a:prstGeom prst="rect">
            <a:avLst/>
          </a:prstGeom>
          <a:solidFill>
            <a:srgbClr val="31B09C"/>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r>
              <a:rPr lang="en-GB" sz="2400" dirty="0"/>
              <a:t>Instructions to the data collector</a:t>
            </a:r>
          </a:p>
        </p:txBody>
      </p:sp>
      <p:sp>
        <p:nvSpPr>
          <p:cNvPr id="12" name="Rectangle 11">
            <a:extLst>
              <a:ext uri="{FF2B5EF4-FFF2-40B4-BE49-F238E27FC236}">
                <a16:creationId xmlns:a16="http://schemas.microsoft.com/office/drawing/2014/main" id="{6E79C0BC-7446-1C4E-4704-CECD3EA6AA94}"/>
              </a:ext>
            </a:extLst>
          </p:cNvPr>
          <p:cNvSpPr/>
          <p:nvPr/>
        </p:nvSpPr>
        <p:spPr>
          <a:xfrm>
            <a:off x="6409395" y="4207309"/>
            <a:ext cx="80255" cy="1160758"/>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gion">
            <a:extLst>
              <a:ext uri="{FF2B5EF4-FFF2-40B4-BE49-F238E27FC236}">
                <a16:creationId xmlns:a16="http://schemas.microsoft.com/office/drawing/2014/main" id="{92228D4D-DFF5-46BD-8879-2272E9E62FB1}"/>
              </a:ext>
            </a:extLst>
          </p:cNvPr>
          <p:cNvSpPr/>
          <p:nvPr/>
        </p:nvSpPr>
        <p:spPr>
          <a:xfrm>
            <a:off x="466350" y="1613398"/>
            <a:ext cx="2167705" cy="641890"/>
          </a:xfrm>
          <a:prstGeom prst="wedgeRectCallout">
            <a:avLst>
              <a:gd name="adj1" fmla="val 58129"/>
              <a:gd name="adj2" fmla="val -16677"/>
            </a:avLst>
          </a:prstGeom>
          <a:solidFill>
            <a:srgbClr val="CBEBE6"/>
          </a:solidFill>
        </p:spPr>
        <p:txBody>
          <a:bodyPr vert="horz" wrap="square" lIns="91440" tIns="90000" rIns="91440" bIns="90000" rtlCol="0" anchor="ctr">
            <a:noAutofit/>
          </a:bodyPr>
          <a:lstStyle/>
          <a:p>
            <a:pPr algn="ctr"/>
            <a:r>
              <a:rPr lang="en-GB" sz="2400" dirty="0">
                <a:solidFill>
                  <a:schemeClr val="tx1">
                    <a:lumMod val="65000"/>
                    <a:lumOff val="35000"/>
                  </a:schemeClr>
                </a:solidFill>
              </a:rPr>
              <a:t>Capital letters</a:t>
            </a:r>
          </a:p>
        </p:txBody>
      </p:sp>
    </p:spTree>
    <p:custDataLst>
      <p:tags r:id="rId1"/>
    </p:custDataLst>
    <p:extLst>
      <p:ext uri="{BB962C8B-B14F-4D97-AF65-F5344CB8AC3E}">
        <p14:creationId xmlns:p14="http://schemas.microsoft.com/office/powerpoint/2010/main" val="370977804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53" presetClass="entr" presetSubtype="16"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p:cTn id="25" dur="500" fill="hold"/>
                                        <p:tgtEl>
                                          <p:spTgt spid="12"/>
                                        </p:tgtEl>
                                        <p:attrNameLst>
                                          <p:attrName>ppt_w</p:attrName>
                                        </p:attrNameLst>
                                      </p:cBhvr>
                                      <p:tavLst>
                                        <p:tav tm="0">
                                          <p:val>
                                            <p:fltVal val="0"/>
                                          </p:val>
                                        </p:tav>
                                        <p:tav tm="100000">
                                          <p:val>
                                            <p:strVal val="#ppt_w"/>
                                          </p:val>
                                        </p:tav>
                                      </p:tavLst>
                                    </p:anim>
                                    <p:anim calcmode="lin" valueType="num">
                                      <p:cBhvr>
                                        <p:cTn id="26" dur="500" fill="hold"/>
                                        <p:tgtEl>
                                          <p:spTgt spid="12"/>
                                        </p:tgtEl>
                                        <p:attrNameLst>
                                          <p:attrName>ppt_h</p:attrName>
                                        </p:attrNameLst>
                                      </p:cBhvr>
                                      <p:tavLst>
                                        <p:tav tm="0">
                                          <p:val>
                                            <p:fltVal val="0"/>
                                          </p:val>
                                        </p:tav>
                                        <p:tav tm="100000">
                                          <p:val>
                                            <p:strVal val="#ppt_h"/>
                                          </p:val>
                                        </p:tav>
                                      </p:tavLst>
                                    </p:anim>
                                    <p:animEffect transition="in" filter="fade">
                                      <p:cBhvr>
                                        <p:cTn id="27" dur="500"/>
                                        <p:tgtEl>
                                          <p:spTgt spid="1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1" grpId="0" animBg="1"/>
      <p:bldP spid="12"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6836E403-40AE-6B69-CC04-B43E494D33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9" name="mod highlight 01">
            <a:extLst>
              <a:ext uri="{FF2B5EF4-FFF2-40B4-BE49-F238E27FC236}">
                <a16:creationId xmlns:a16="http://schemas.microsoft.com/office/drawing/2014/main" id="{36713F0F-F0AD-BF47-E0BF-6BC5E34FB412}"/>
              </a:ext>
            </a:extLst>
          </p:cNvPr>
          <p:cNvSpPr/>
          <p:nvPr/>
        </p:nvSpPr>
        <p:spPr>
          <a:xfrm>
            <a:off x="7241194" y="2498400"/>
            <a:ext cx="708707" cy="4122753"/>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grid1">
            <a:extLst>
              <a:ext uri="{FF2B5EF4-FFF2-40B4-BE49-F238E27FC236}">
                <a16:creationId xmlns:a16="http://schemas.microsoft.com/office/drawing/2014/main" id="{7870AA8B-F510-C363-70C1-B0DCBF8A0B60}"/>
              </a:ext>
            </a:extLst>
          </p:cNvPr>
          <p:cNvSpPr txBox="1"/>
          <p:nvPr/>
        </p:nvSpPr>
        <p:spPr>
          <a:xfrm>
            <a:off x="734400" y="2775698"/>
            <a:ext cx="5661011" cy="1495800"/>
          </a:xfrm>
          <a:prstGeom prst="wedgeRectCallout">
            <a:avLst>
              <a:gd name="adj1" fmla="val 65377"/>
              <a:gd name="adj2" fmla="val 20561"/>
            </a:avLst>
          </a:prstGeom>
          <a:solidFill>
            <a:srgbClr val="CBEBE6"/>
          </a:solidFill>
        </p:spPr>
        <p:txBody>
          <a:bodyPr vert="horz" wrap="square" lIns="91440" tIns="4572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16" name="caption1">
            <a:extLst>
              <a:ext uri="{FF2B5EF4-FFF2-40B4-BE49-F238E27FC236}">
                <a16:creationId xmlns:a16="http://schemas.microsoft.com/office/drawing/2014/main" id="{C67C5CA7-6539-9E29-926B-C40EC3E00D94}"/>
              </a:ext>
            </a:extLst>
          </p:cNvPr>
          <p:cNvSpPr txBox="1"/>
          <p:nvPr/>
        </p:nvSpPr>
        <p:spPr>
          <a:xfrm>
            <a:off x="943303" y="3143397"/>
            <a:ext cx="5243203" cy="760401"/>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 list consists of </a:t>
            </a:r>
            <a:r>
              <a:rPr lang="en-GB" sz="2400" b="1" dirty="0">
                <a:solidFill>
                  <a:schemeClr val="tx1">
                    <a:lumMod val="65000"/>
                    <a:lumOff val="35000"/>
                  </a:schemeClr>
                </a:solidFill>
              </a:rPr>
              <a:t>8 conditions</a:t>
            </a:r>
            <a:r>
              <a:rPr lang="en-GB" sz="2400" dirty="0">
                <a:solidFill>
                  <a:schemeClr val="tx1">
                    <a:lumMod val="65000"/>
                    <a:lumOff val="35000"/>
                  </a:schemeClr>
                </a:solidFill>
              </a:rPr>
              <a:t>, which are grouped around </a:t>
            </a:r>
            <a:r>
              <a:rPr lang="en-GB" sz="2400" b="1" dirty="0">
                <a:solidFill>
                  <a:schemeClr val="tx1">
                    <a:lumMod val="65000"/>
                    <a:lumOff val="35000"/>
                  </a:schemeClr>
                </a:solidFill>
              </a:rPr>
              <a:t>5 aspects</a:t>
            </a:r>
            <a:endParaRPr lang="en-GB" sz="2400" dirty="0">
              <a:solidFill>
                <a:schemeClr val="tx1">
                  <a:lumMod val="65000"/>
                  <a:lumOff val="35000"/>
                </a:schemeClr>
              </a:solidFill>
            </a:endParaRPr>
          </a:p>
        </p:txBody>
      </p:sp>
    </p:spTree>
    <p:custDataLst>
      <p:tags r:id="rId1"/>
    </p:custDataLst>
    <p:extLst>
      <p:ext uri="{BB962C8B-B14F-4D97-AF65-F5344CB8AC3E}">
        <p14:creationId xmlns:p14="http://schemas.microsoft.com/office/powerpoint/2010/main" val="328060773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500"/>
                                        <p:tgtEl>
                                          <p:spTgt spid="14"/>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4" grpId="0" animBg="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90CE3C6C-4B64-0333-3023-47E8C9E642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mod highlight 01">
            <a:extLst>
              <a:ext uri="{FF2B5EF4-FFF2-40B4-BE49-F238E27FC236}">
                <a16:creationId xmlns:a16="http://schemas.microsoft.com/office/drawing/2014/main" id="{109A2D63-6EFC-75E3-29F8-3BAFA39C5168}"/>
              </a:ext>
            </a:extLst>
          </p:cNvPr>
          <p:cNvSpPr/>
          <p:nvPr/>
        </p:nvSpPr>
        <p:spPr>
          <a:xfrm>
            <a:off x="7241195" y="2474894"/>
            <a:ext cx="719464" cy="1053254"/>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A32A93C-5096-3127-149C-2AF013B3C8E0}"/>
              </a:ext>
            </a:extLst>
          </p:cNvPr>
          <p:cNvSpPr txBox="1"/>
          <p:nvPr/>
        </p:nvSpPr>
        <p:spPr>
          <a:xfrm>
            <a:off x="734149" y="2337354"/>
            <a:ext cx="773493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This includes </a:t>
            </a:r>
            <a:r>
              <a:rPr lang="en-GB" sz="2400" b="1" dirty="0">
                <a:solidFill>
                  <a:schemeClr val="tx1">
                    <a:lumMod val="65000"/>
                    <a:lumOff val="35000"/>
                  </a:schemeClr>
                </a:solidFill>
              </a:rPr>
              <a:t>conditions 1 and 2</a:t>
            </a:r>
            <a:r>
              <a:rPr lang="en-GB" sz="2400" dirty="0">
                <a:solidFill>
                  <a:schemeClr val="tx1">
                    <a:lumMod val="65000"/>
                    <a:lumOff val="35000"/>
                  </a:schemeClr>
                </a:solidFill>
              </a:rPr>
              <a:t>. </a:t>
            </a:r>
          </a:p>
        </p:txBody>
      </p:sp>
      <p:pic>
        <p:nvPicPr>
          <p:cNvPr id="15" name="bullet01">
            <a:extLst>
              <a:ext uri="{FF2B5EF4-FFF2-40B4-BE49-F238E27FC236}">
                <a16:creationId xmlns:a16="http://schemas.microsoft.com/office/drawing/2014/main" id="{0DDC95DC-AD1D-4847-DB1D-57A15EC4E7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091" y="3236115"/>
            <a:ext cx="117692" cy="122400"/>
          </a:xfrm>
          <a:prstGeom prst="rect">
            <a:avLst/>
          </a:prstGeom>
        </p:spPr>
      </p:pic>
      <p:sp>
        <p:nvSpPr>
          <p:cNvPr id="16" name="bulletText1">
            <a:extLst>
              <a:ext uri="{FF2B5EF4-FFF2-40B4-BE49-F238E27FC236}">
                <a16:creationId xmlns:a16="http://schemas.microsoft.com/office/drawing/2014/main" id="{2A0154CF-E83B-D27A-6B16-E701DF4C0725}"/>
              </a:ext>
            </a:extLst>
          </p:cNvPr>
          <p:cNvSpPr txBox="1"/>
          <p:nvPr/>
        </p:nvSpPr>
        <p:spPr>
          <a:xfrm>
            <a:off x="1461461" y="3066483"/>
            <a:ext cx="3669937"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floor swept</a:t>
            </a:r>
          </a:p>
        </p:txBody>
      </p:sp>
      <p:pic>
        <p:nvPicPr>
          <p:cNvPr id="17" name="bullet02">
            <a:extLst>
              <a:ext uri="{FF2B5EF4-FFF2-40B4-BE49-F238E27FC236}">
                <a16:creationId xmlns:a16="http://schemas.microsoft.com/office/drawing/2014/main" id="{D66346C8-9078-FE79-67F6-DF62D59C50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091" y="4014455"/>
            <a:ext cx="117692" cy="122400"/>
          </a:xfrm>
          <a:prstGeom prst="rect">
            <a:avLst/>
          </a:prstGeom>
        </p:spPr>
      </p:pic>
      <p:sp>
        <p:nvSpPr>
          <p:cNvPr id="18" name="bulletText2">
            <a:extLst>
              <a:ext uri="{FF2B5EF4-FFF2-40B4-BE49-F238E27FC236}">
                <a16:creationId xmlns:a16="http://schemas.microsoft.com/office/drawing/2014/main" id="{11F339F4-66E3-00C3-911F-55E16308D5BB}"/>
              </a:ext>
            </a:extLst>
          </p:cNvPr>
          <p:cNvSpPr txBox="1"/>
          <p:nvPr/>
        </p:nvSpPr>
        <p:spPr>
          <a:xfrm>
            <a:off x="1461461" y="3829274"/>
            <a:ext cx="4634539" cy="461665"/>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surfaces wiped clean</a:t>
            </a:r>
          </a:p>
        </p:txBody>
      </p:sp>
      <p:sp>
        <p:nvSpPr>
          <p:cNvPr id="22" name="TextBox 21">
            <a:extLst>
              <a:ext uri="{FF2B5EF4-FFF2-40B4-BE49-F238E27FC236}">
                <a16:creationId xmlns:a16="http://schemas.microsoft.com/office/drawing/2014/main" id="{151835BF-38B7-CC91-12C0-788FA42BDFC6}"/>
              </a:ext>
            </a:extLst>
          </p:cNvPr>
          <p:cNvSpPr txBox="1"/>
          <p:nvPr/>
        </p:nvSpPr>
        <p:spPr>
          <a:xfrm>
            <a:off x="609457" y="4626842"/>
            <a:ext cx="6095000" cy="1591081"/>
          </a:xfrm>
          <a:prstGeom prst="rect">
            <a:avLst/>
          </a:prstGeom>
          <a:solidFill>
            <a:srgbClr val="31B09C"/>
          </a:solidFill>
        </p:spPr>
        <p:txBody>
          <a:bodyPr vert="horz" wrap="square" lIns="288000" tIns="45720" rIns="18000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We want to know if it looks like these areas are routinely kept clean, or if it looks generally neglected.</a:t>
            </a:r>
          </a:p>
        </p:txBody>
      </p:sp>
      <p:sp>
        <p:nvSpPr>
          <p:cNvPr id="23" name="Rectangle 22">
            <a:extLst>
              <a:ext uri="{FF2B5EF4-FFF2-40B4-BE49-F238E27FC236}">
                <a16:creationId xmlns:a16="http://schemas.microsoft.com/office/drawing/2014/main" id="{284C8DC2-51C6-FA59-0CFA-322217A0F274}"/>
              </a:ext>
            </a:extLst>
          </p:cNvPr>
          <p:cNvSpPr/>
          <p:nvPr/>
        </p:nvSpPr>
        <p:spPr>
          <a:xfrm>
            <a:off x="536770" y="4626842"/>
            <a:ext cx="72543" cy="1591081"/>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4" name="Group 23">
            <a:extLst>
              <a:ext uri="{FF2B5EF4-FFF2-40B4-BE49-F238E27FC236}">
                <a16:creationId xmlns:a16="http://schemas.microsoft.com/office/drawing/2014/main" id="{E525DB03-714D-5D38-DA37-00EB40D50608}"/>
              </a:ext>
            </a:extLst>
          </p:cNvPr>
          <p:cNvGrpSpPr/>
          <p:nvPr/>
        </p:nvGrpSpPr>
        <p:grpSpPr>
          <a:xfrm>
            <a:off x="536769" y="1013130"/>
            <a:ext cx="6167687" cy="978945"/>
            <a:chOff x="734148" y="2142000"/>
            <a:chExt cx="6167687"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734148" y="2142000"/>
              <a:ext cx="6167687" cy="978945"/>
              <a:chOff x="734149" y="2142000"/>
              <a:chExt cx="6167687" cy="978945"/>
            </a:xfrm>
          </p:grpSpPr>
          <p:sp>
            <p:nvSpPr>
              <p:cNvPr id="27" name="grid1">
                <a:extLst>
                  <a:ext uri="{FF2B5EF4-FFF2-40B4-BE49-F238E27FC236}">
                    <a16:creationId xmlns:a16="http://schemas.microsoft.com/office/drawing/2014/main" id="{F065FD4B-1842-D8BA-A58B-C0C694686079}"/>
                  </a:ext>
                </a:extLst>
              </p:cNvPr>
              <p:cNvSpPr txBox="1"/>
              <p:nvPr/>
            </p:nvSpPr>
            <p:spPr>
              <a:xfrm>
                <a:off x="734149" y="2142000"/>
                <a:ext cx="6167687"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924121" y="2272454"/>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1</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1924748" y="2423856"/>
              <a:ext cx="3638143" cy="461665"/>
            </a:xfrm>
            <a:prstGeom prst="rect">
              <a:avLst/>
            </a:prstGeom>
            <a:noFill/>
          </p:spPr>
          <p:txBody>
            <a:bodyPr wrap="square">
              <a:spAutoFit/>
            </a:bodyPr>
            <a:lstStyle/>
            <a:p>
              <a:r>
                <a:rPr lang="en-GB" sz="2400" dirty="0">
                  <a:solidFill>
                    <a:schemeClr val="tx1">
                      <a:lumMod val="65000"/>
                      <a:lumOff val="35000"/>
                    </a:schemeClr>
                  </a:solidFill>
                </a:rPr>
                <a:t>Clean floors and surfaces</a:t>
              </a:r>
            </a:p>
          </p:txBody>
        </p:sp>
      </p:grpSp>
    </p:spTree>
    <p:custDataLst>
      <p:tags r:id="rId1"/>
    </p:custDataLst>
    <p:extLst>
      <p:ext uri="{BB962C8B-B14F-4D97-AF65-F5344CB8AC3E}">
        <p14:creationId xmlns:p14="http://schemas.microsoft.com/office/powerpoint/2010/main" val="2193581363"/>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p:cTn id="20" dur="500" fill="hold"/>
                                        <p:tgtEl>
                                          <p:spTgt spid="15"/>
                                        </p:tgtEl>
                                        <p:attrNameLst>
                                          <p:attrName>ppt_w</p:attrName>
                                        </p:attrNameLst>
                                      </p:cBhvr>
                                      <p:tavLst>
                                        <p:tav tm="0">
                                          <p:val>
                                            <p:fltVal val="0"/>
                                          </p:val>
                                        </p:tav>
                                        <p:tav tm="100000">
                                          <p:val>
                                            <p:strVal val="#ppt_w"/>
                                          </p:val>
                                        </p:tav>
                                      </p:tavLst>
                                    </p:anim>
                                    <p:anim calcmode="lin" valueType="num">
                                      <p:cBhvr>
                                        <p:cTn id="21" dur="500" fill="hold"/>
                                        <p:tgtEl>
                                          <p:spTgt spid="15"/>
                                        </p:tgtEl>
                                        <p:attrNameLst>
                                          <p:attrName>ppt_h</p:attrName>
                                        </p:attrNameLst>
                                      </p:cBhvr>
                                      <p:tavLst>
                                        <p:tav tm="0">
                                          <p:val>
                                            <p:fltVal val="0"/>
                                          </p:val>
                                        </p:tav>
                                        <p:tav tm="100000">
                                          <p:val>
                                            <p:strVal val="#ppt_h"/>
                                          </p:val>
                                        </p:tav>
                                      </p:tavLst>
                                    </p:anim>
                                    <p:anim calcmode="lin" valueType="num">
                                      <p:cBhvr>
                                        <p:cTn id="22" dur="500" fill="hold"/>
                                        <p:tgtEl>
                                          <p:spTgt spid="15"/>
                                        </p:tgtEl>
                                        <p:attrNameLst>
                                          <p:attrName>style.rotation</p:attrName>
                                        </p:attrNameLst>
                                      </p:cBhvr>
                                      <p:tavLst>
                                        <p:tav tm="0">
                                          <p:val>
                                            <p:fltVal val="90"/>
                                          </p:val>
                                        </p:tav>
                                        <p:tav tm="100000">
                                          <p:val>
                                            <p:fltVal val="0"/>
                                          </p:val>
                                        </p:tav>
                                      </p:tavLst>
                                    </p:anim>
                                    <p:animEffect transition="in" filter="fade">
                                      <p:cBhvr>
                                        <p:cTn id="23" dur="500"/>
                                        <p:tgtEl>
                                          <p:spTgt spid="15"/>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nodeType="click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500" fill="hold"/>
                                        <p:tgtEl>
                                          <p:spTgt spid="17"/>
                                        </p:tgtEl>
                                        <p:attrNameLst>
                                          <p:attrName>ppt_w</p:attrName>
                                        </p:attrNameLst>
                                      </p:cBhvr>
                                      <p:tavLst>
                                        <p:tav tm="0">
                                          <p:val>
                                            <p:fltVal val="0"/>
                                          </p:val>
                                        </p:tav>
                                        <p:tav tm="100000">
                                          <p:val>
                                            <p:strVal val="#ppt_w"/>
                                          </p:val>
                                        </p:tav>
                                      </p:tavLst>
                                    </p:anim>
                                    <p:anim calcmode="lin" valueType="num">
                                      <p:cBhvr>
                                        <p:cTn id="33" dur="500" fill="hold"/>
                                        <p:tgtEl>
                                          <p:spTgt spid="17"/>
                                        </p:tgtEl>
                                        <p:attrNameLst>
                                          <p:attrName>ppt_h</p:attrName>
                                        </p:attrNameLst>
                                      </p:cBhvr>
                                      <p:tavLst>
                                        <p:tav tm="0">
                                          <p:val>
                                            <p:fltVal val="0"/>
                                          </p:val>
                                        </p:tav>
                                        <p:tav tm="100000">
                                          <p:val>
                                            <p:strVal val="#ppt_h"/>
                                          </p:val>
                                        </p:tav>
                                      </p:tavLst>
                                    </p:anim>
                                    <p:anim calcmode="lin" valueType="num">
                                      <p:cBhvr>
                                        <p:cTn id="34" dur="500" fill="hold"/>
                                        <p:tgtEl>
                                          <p:spTgt spid="17"/>
                                        </p:tgtEl>
                                        <p:attrNameLst>
                                          <p:attrName>style.rotation</p:attrName>
                                        </p:attrNameLst>
                                      </p:cBhvr>
                                      <p:tavLst>
                                        <p:tav tm="0">
                                          <p:val>
                                            <p:fltVal val="90"/>
                                          </p:val>
                                        </p:tav>
                                        <p:tav tm="100000">
                                          <p:val>
                                            <p:fltVal val="0"/>
                                          </p:val>
                                        </p:tav>
                                      </p:tavLst>
                                    </p:anim>
                                    <p:animEffect transition="in" filter="fade">
                                      <p:cBhvr>
                                        <p:cTn id="35" dur="500"/>
                                        <p:tgtEl>
                                          <p:spTgt spid="17"/>
                                        </p:tgtEl>
                                      </p:cBhvr>
                                    </p:animEffec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childTnLst>
                          </p:cTn>
                        </p:par>
                      </p:childTnLst>
                    </p:cTn>
                  </p:par>
                  <p:par>
                    <p:cTn id="40" fill="hold">
                      <p:stCondLst>
                        <p:cond delay="indefinite"/>
                      </p:stCondLst>
                      <p:childTnLst>
                        <p:par>
                          <p:cTn id="41" fill="hold">
                            <p:stCondLst>
                              <p:cond delay="0"/>
                            </p:stCondLst>
                            <p:childTnLst>
                              <p:par>
                                <p:cTn id="42" presetID="53" presetClass="entr" presetSubtype="16" fill="hold" grpId="0" nodeType="click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Effect transition="in" filter="fade">
                                      <p:cBhvr>
                                        <p:cTn id="46" dur="500"/>
                                        <p:tgtEl>
                                          <p:spTgt spid="23"/>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left)">
                                      <p:cBhvr>
                                        <p:cTn id="4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16" grpId="0"/>
      <p:bldP spid="18" grpId="0"/>
      <p:bldP spid="22"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9C26039-CC56-CB5E-BE66-D9FE3CD6C9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mod highlight 01">
            <a:extLst>
              <a:ext uri="{FF2B5EF4-FFF2-40B4-BE49-F238E27FC236}">
                <a16:creationId xmlns:a16="http://schemas.microsoft.com/office/drawing/2014/main" id="{109A2D63-6EFC-75E3-29F8-3BAFA39C5168}"/>
              </a:ext>
            </a:extLst>
          </p:cNvPr>
          <p:cNvSpPr/>
          <p:nvPr/>
        </p:nvSpPr>
        <p:spPr>
          <a:xfrm>
            <a:off x="7241195" y="3528787"/>
            <a:ext cx="719464" cy="1018800"/>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A32A93C-5096-3127-149C-2AF013B3C8E0}"/>
              </a:ext>
            </a:extLst>
          </p:cNvPr>
          <p:cNvSpPr txBox="1"/>
          <p:nvPr/>
        </p:nvSpPr>
        <p:spPr>
          <a:xfrm>
            <a:off x="734149" y="2337354"/>
            <a:ext cx="773493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This includes </a:t>
            </a:r>
            <a:r>
              <a:rPr lang="en-GB" sz="2400" b="1" dirty="0">
                <a:solidFill>
                  <a:schemeClr val="tx1">
                    <a:lumMod val="65000"/>
                    <a:lumOff val="35000"/>
                  </a:schemeClr>
                </a:solidFill>
              </a:rPr>
              <a:t>conditions 3 and 4</a:t>
            </a:r>
            <a:r>
              <a:rPr lang="en-GB" sz="2400" dirty="0">
                <a:solidFill>
                  <a:schemeClr val="tx1">
                    <a:lumMod val="65000"/>
                    <a:lumOff val="35000"/>
                  </a:schemeClr>
                </a:solidFill>
              </a:rPr>
              <a:t>. </a:t>
            </a:r>
          </a:p>
        </p:txBody>
      </p:sp>
      <p:grpSp>
        <p:nvGrpSpPr>
          <p:cNvPr id="24" name="Group 23">
            <a:extLst>
              <a:ext uri="{FF2B5EF4-FFF2-40B4-BE49-F238E27FC236}">
                <a16:creationId xmlns:a16="http://schemas.microsoft.com/office/drawing/2014/main" id="{E525DB03-714D-5D38-DA37-00EB40D50608}"/>
              </a:ext>
            </a:extLst>
          </p:cNvPr>
          <p:cNvGrpSpPr/>
          <p:nvPr/>
        </p:nvGrpSpPr>
        <p:grpSpPr>
          <a:xfrm>
            <a:off x="536769" y="1013130"/>
            <a:ext cx="6167687" cy="978945"/>
            <a:chOff x="734148" y="2142000"/>
            <a:chExt cx="6167687"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734148" y="2142000"/>
              <a:ext cx="6167687" cy="978945"/>
              <a:chOff x="734149" y="2142000"/>
              <a:chExt cx="6167687" cy="978945"/>
            </a:xfrm>
          </p:grpSpPr>
          <p:sp>
            <p:nvSpPr>
              <p:cNvPr id="27" name="grid1">
                <a:extLst>
                  <a:ext uri="{FF2B5EF4-FFF2-40B4-BE49-F238E27FC236}">
                    <a16:creationId xmlns:a16="http://schemas.microsoft.com/office/drawing/2014/main" id="{F065FD4B-1842-D8BA-A58B-C0C694686079}"/>
                  </a:ext>
                </a:extLst>
              </p:cNvPr>
              <p:cNvSpPr txBox="1"/>
              <p:nvPr/>
            </p:nvSpPr>
            <p:spPr>
              <a:xfrm>
                <a:off x="734149" y="2142000"/>
                <a:ext cx="6167687"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924121" y="2272454"/>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2</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1924748" y="2423856"/>
              <a:ext cx="3638143" cy="461665"/>
            </a:xfrm>
            <a:prstGeom prst="rect">
              <a:avLst/>
            </a:prstGeom>
            <a:noFill/>
          </p:spPr>
          <p:txBody>
            <a:bodyPr wrap="square">
              <a:spAutoFit/>
            </a:bodyPr>
            <a:lstStyle/>
            <a:p>
              <a:r>
                <a:rPr lang="en-GB" sz="2400" dirty="0">
                  <a:solidFill>
                    <a:schemeClr val="tx1">
                      <a:lumMod val="65000"/>
                      <a:lumOff val="35000"/>
                    </a:schemeClr>
                  </a:solidFill>
                </a:rPr>
                <a:t>Safe sharps disposal</a:t>
              </a:r>
            </a:p>
          </p:txBody>
        </p:sp>
      </p:grpSp>
      <p:sp>
        <p:nvSpPr>
          <p:cNvPr id="2" name="TextBox 1">
            <a:extLst>
              <a:ext uri="{FF2B5EF4-FFF2-40B4-BE49-F238E27FC236}">
                <a16:creationId xmlns:a16="http://schemas.microsoft.com/office/drawing/2014/main" id="{4AC9154C-9D57-AC3D-1AE5-D74E18BD48FB}"/>
              </a:ext>
            </a:extLst>
          </p:cNvPr>
          <p:cNvSpPr txBox="1"/>
          <p:nvPr/>
        </p:nvSpPr>
        <p:spPr>
          <a:xfrm>
            <a:off x="731893" y="3043738"/>
            <a:ext cx="773493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Record if you observe:</a:t>
            </a:r>
          </a:p>
        </p:txBody>
      </p:sp>
      <p:pic>
        <p:nvPicPr>
          <p:cNvPr id="3" name="bullet03">
            <a:extLst>
              <a:ext uri="{FF2B5EF4-FFF2-40B4-BE49-F238E27FC236}">
                <a16:creationId xmlns:a16="http://schemas.microsoft.com/office/drawing/2014/main" id="{21E03094-DB40-E312-041C-8A13BB6A3C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0835" y="3942499"/>
            <a:ext cx="117692" cy="122400"/>
          </a:xfrm>
          <a:prstGeom prst="rect">
            <a:avLst/>
          </a:prstGeom>
        </p:spPr>
      </p:pic>
      <p:sp>
        <p:nvSpPr>
          <p:cNvPr id="4" name="bulletText3">
            <a:extLst>
              <a:ext uri="{FF2B5EF4-FFF2-40B4-BE49-F238E27FC236}">
                <a16:creationId xmlns:a16="http://schemas.microsoft.com/office/drawing/2014/main" id="{C673754F-E8DE-DF37-8151-1982DCAA7C5B}"/>
              </a:ext>
            </a:extLst>
          </p:cNvPr>
          <p:cNvSpPr txBox="1"/>
          <p:nvPr/>
        </p:nvSpPr>
        <p:spPr>
          <a:xfrm>
            <a:off x="1459205" y="3772867"/>
            <a:ext cx="5245251"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any sharp items that are not in a sharps box </a:t>
            </a:r>
          </a:p>
        </p:txBody>
      </p:sp>
      <p:pic>
        <p:nvPicPr>
          <p:cNvPr id="5" name="bullet04">
            <a:extLst>
              <a:ext uri="{FF2B5EF4-FFF2-40B4-BE49-F238E27FC236}">
                <a16:creationId xmlns:a16="http://schemas.microsoft.com/office/drawing/2014/main" id="{ADF68F93-4436-404B-B107-823F0A61D8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0835" y="5075853"/>
            <a:ext cx="117692" cy="122400"/>
          </a:xfrm>
          <a:prstGeom prst="rect">
            <a:avLst/>
          </a:prstGeom>
        </p:spPr>
      </p:pic>
      <p:sp>
        <p:nvSpPr>
          <p:cNvPr id="6" name="bulletText4">
            <a:extLst>
              <a:ext uri="{FF2B5EF4-FFF2-40B4-BE49-F238E27FC236}">
                <a16:creationId xmlns:a16="http://schemas.microsoft.com/office/drawing/2014/main" id="{537AD263-5B2A-0C03-EB69-6FEC8D4DD4E6}"/>
              </a:ext>
            </a:extLst>
          </p:cNvPr>
          <p:cNvSpPr txBox="1"/>
          <p:nvPr/>
        </p:nvSpPr>
        <p:spPr>
          <a:xfrm>
            <a:off x="1490391" y="4918001"/>
            <a:ext cx="5245251" cy="830997"/>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sharps in locations where people could injure themselves</a:t>
            </a:r>
          </a:p>
        </p:txBody>
      </p:sp>
    </p:spTree>
    <p:custDataLst>
      <p:tags r:id="rId1"/>
    </p:custDataLst>
    <p:extLst>
      <p:ext uri="{BB962C8B-B14F-4D97-AF65-F5344CB8AC3E}">
        <p14:creationId xmlns:p14="http://schemas.microsoft.com/office/powerpoint/2010/main" val="1344204066"/>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p:cTn id="25" dur="500" fill="hold"/>
                                        <p:tgtEl>
                                          <p:spTgt spid="3"/>
                                        </p:tgtEl>
                                        <p:attrNameLst>
                                          <p:attrName>ppt_w</p:attrName>
                                        </p:attrNameLst>
                                      </p:cBhvr>
                                      <p:tavLst>
                                        <p:tav tm="0">
                                          <p:val>
                                            <p:fltVal val="0"/>
                                          </p:val>
                                        </p:tav>
                                        <p:tav tm="100000">
                                          <p:val>
                                            <p:strVal val="#ppt_w"/>
                                          </p:val>
                                        </p:tav>
                                      </p:tavLst>
                                    </p:anim>
                                    <p:anim calcmode="lin" valueType="num">
                                      <p:cBhvr>
                                        <p:cTn id="26" dur="500" fill="hold"/>
                                        <p:tgtEl>
                                          <p:spTgt spid="3"/>
                                        </p:tgtEl>
                                        <p:attrNameLst>
                                          <p:attrName>ppt_h</p:attrName>
                                        </p:attrNameLst>
                                      </p:cBhvr>
                                      <p:tavLst>
                                        <p:tav tm="0">
                                          <p:val>
                                            <p:fltVal val="0"/>
                                          </p:val>
                                        </p:tav>
                                        <p:tav tm="100000">
                                          <p:val>
                                            <p:strVal val="#ppt_h"/>
                                          </p:val>
                                        </p:tav>
                                      </p:tavLst>
                                    </p:anim>
                                    <p:anim calcmode="lin" valueType="num">
                                      <p:cBhvr>
                                        <p:cTn id="27" dur="500" fill="hold"/>
                                        <p:tgtEl>
                                          <p:spTgt spid="3"/>
                                        </p:tgtEl>
                                        <p:attrNameLst>
                                          <p:attrName>style.rotation</p:attrName>
                                        </p:attrNameLst>
                                      </p:cBhvr>
                                      <p:tavLst>
                                        <p:tav tm="0">
                                          <p:val>
                                            <p:fltVal val="90"/>
                                          </p:val>
                                        </p:tav>
                                        <p:tav tm="100000">
                                          <p:val>
                                            <p:fltVal val="0"/>
                                          </p:val>
                                        </p:tav>
                                      </p:tavLst>
                                    </p:anim>
                                    <p:animEffect transition="in" filter="fade">
                                      <p:cBhvr>
                                        <p:cTn id="28" dur="500"/>
                                        <p:tgtEl>
                                          <p:spTgt spid="3"/>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 calcmode="lin" valueType="num">
                                      <p:cBhvr>
                                        <p:cTn id="39" dur="500" fill="hold"/>
                                        <p:tgtEl>
                                          <p:spTgt spid="5"/>
                                        </p:tgtEl>
                                        <p:attrNameLst>
                                          <p:attrName>style.rotation</p:attrName>
                                        </p:attrNameLst>
                                      </p:cBhvr>
                                      <p:tavLst>
                                        <p:tav tm="0">
                                          <p:val>
                                            <p:fltVal val="90"/>
                                          </p:val>
                                        </p:tav>
                                        <p:tav tm="100000">
                                          <p:val>
                                            <p:fltVal val="0"/>
                                          </p:val>
                                        </p:tav>
                                      </p:tavLst>
                                    </p:anim>
                                    <p:animEffect transition="in" filter="fade">
                                      <p:cBhvr>
                                        <p:cTn id="40" dur="500"/>
                                        <p:tgtEl>
                                          <p:spTgt spid="5"/>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2" grpId="0"/>
      <p:bldP spid="4"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445CE6-E5CC-EFBB-6771-64F78914572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mod highlight 01">
            <a:extLst>
              <a:ext uri="{FF2B5EF4-FFF2-40B4-BE49-F238E27FC236}">
                <a16:creationId xmlns:a16="http://schemas.microsoft.com/office/drawing/2014/main" id="{109A2D63-6EFC-75E3-29F8-3BAFA39C5168}"/>
              </a:ext>
            </a:extLst>
          </p:cNvPr>
          <p:cNvSpPr/>
          <p:nvPr/>
        </p:nvSpPr>
        <p:spPr>
          <a:xfrm>
            <a:off x="7241196" y="4565616"/>
            <a:ext cx="708706" cy="511994"/>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A32A93C-5096-3127-149C-2AF013B3C8E0}"/>
              </a:ext>
            </a:extLst>
          </p:cNvPr>
          <p:cNvSpPr txBox="1"/>
          <p:nvPr/>
        </p:nvSpPr>
        <p:spPr>
          <a:xfrm>
            <a:off x="734149" y="2337354"/>
            <a:ext cx="773493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Record if you observe:</a:t>
            </a:r>
          </a:p>
        </p:txBody>
      </p:sp>
      <p:pic>
        <p:nvPicPr>
          <p:cNvPr id="15" name="bullet01">
            <a:extLst>
              <a:ext uri="{FF2B5EF4-FFF2-40B4-BE49-F238E27FC236}">
                <a16:creationId xmlns:a16="http://schemas.microsoft.com/office/drawing/2014/main" id="{0DDC95DC-AD1D-4847-DB1D-57A15EC4E7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091" y="3236115"/>
            <a:ext cx="117692" cy="122400"/>
          </a:xfrm>
          <a:prstGeom prst="rect">
            <a:avLst/>
          </a:prstGeom>
        </p:spPr>
      </p:pic>
      <p:sp>
        <p:nvSpPr>
          <p:cNvPr id="16" name="bulletText1">
            <a:extLst>
              <a:ext uri="{FF2B5EF4-FFF2-40B4-BE49-F238E27FC236}">
                <a16:creationId xmlns:a16="http://schemas.microsoft.com/office/drawing/2014/main" id="{2A0154CF-E83B-D27A-6B16-E701DF4C0725}"/>
              </a:ext>
            </a:extLst>
          </p:cNvPr>
          <p:cNvSpPr txBox="1"/>
          <p:nvPr/>
        </p:nvSpPr>
        <p:spPr>
          <a:xfrm>
            <a:off x="1461461" y="3066483"/>
            <a:ext cx="5242995" cy="1200329"/>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lnSpc>
                <a:spcPct val="100000"/>
              </a:lnSpc>
            </a:pPr>
            <a:r>
              <a:rPr lang="en-GB" sz="2400" dirty="0">
                <a:solidFill>
                  <a:schemeClr val="tx1">
                    <a:lumMod val="65000"/>
                    <a:lumOff val="35000"/>
                  </a:schemeClr>
                </a:solidFill>
              </a:rPr>
              <a:t>bandages with blood / contaminated materials that are not disposed in a waste bin with a liner and lid</a:t>
            </a:r>
          </a:p>
        </p:txBody>
      </p:sp>
      <p:grpSp>
        <p:nvGrpSpPr>
          <p:cNvPr id="24" name="Group 23">
            <a:extLst>
              <a:ext uri="{FF2B5EF4-FFF2-40B4-BE49-F238E27FC236}">
                <a16:creationId xmlns:a16="http://schemas.microsoft.com/office/drawing/2014/main" id="{E525DB03-714D-5D38-DA37-00EB40D50608}"/>
              </a:ext>
            </a:extLst>
          </p:cNvPr>
          <p:cNvGrpSpPr/>
          <p:nvPr/>
        </p:nvGrpSpPr>
        <p:grpSpPr>
          <a:xfrm>
            <a:off x="536769" y="1013130"/>
            <a:ext cx="6167687" cy="978945"/>
            <a:chOff x="734148" y="2142000"/>
            <a:chExt cx="6167687"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734148" y="2142000"/>
              <a:ext cx="6167687" cy="978945"/>
              <a:chOff x="734149" y="2142000"/>
              <a:chExt cx="6167687" cy="978945"/>
            </a:xfrm>
          </p:grpSpPr>
          <p:sp>
            <p:nvSpPr>
              <p:cNvPr id="27" name="grid1">
                <a:extLst>
                  <a:ext uri="{FF2B5EF4-FFF2-40B4-BE49-F238E27FC236}">
                    <a16:creationId xmlns:a16="http://schemas.microsoft.com/office/drawing/2014/main" id="{F065FD4B-1842-D8BA-A58B-C0C694686079}"/>
                  </a:ext>
                </a:extLst>
              </p:cNvPr>
              <p:cNvSpPr txBox="1"/>
              <p:nvPr/>
            </p:nvSpPr>
            <p:spPr>
              <a:xfrm>
                <a:off x="734149" y="2142000"/>
                <a:ext cx="6167687"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924121" y="2272454"/>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3</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1924748" y="2423856"/>
              <a:ext cx="4770250" cy="461665"/>
            </a:xfrm>
            <a:prstGeom prst="rect">
              <a:avLst/>
            </a:prstGeom>
            <a:noFill/>
          </p:spPr>
          <p:txBody>
            <a:bodyPr wrap="square">
              <a:spAutoFit/>
            </a:bodyPr>
            <a:lstStyle/>
            <a:p>
              <a:r>
                <a:rPr lang="en-GB" sz="2400" dirty="0">
                  <a:solidFill>
                    <a:schemeClr val="tx1">
                      <a:lumMod val="65000"/>
                      <a:lumOff val="35000"/>
                    </a:schemeClr>
                  </a:solidFill>
                </a:rPr>
                <a:t>Safe contaminated waste disposal</a:t>
              </a:r>
            </a:p>
          </p:txBody>
        </p:sp>
      </p:grpSp>
    </p:spTree>
    <p:custDataLst>
      <p:tags r:id="rId1"/>
    </p:custDataLst>
    <p:extLst>
      <p:ext uri="{BB962C8B-B14F-4D97-AF65-F5344CB8AC3E}">
        <p14:creationId xmlns:p14="http://schemas.microsoft.com/office/powerpoint/2010/main" val="98528451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p:cTn id="20" dur="500" fill="hold"/>
                                        <p:tgtEl>
                                          <p:spTgt spid="15"/>
                                        </p:tgtEl>
                                        <p:attrNameLst>
                                          <p:attrName>ppt_w</p:attrName>
                                        </p:attrNameLst>
                                      </p:cBhvr>
                                      <p:tavLst>
                                        <p:tav tm="0">
                                          <p:val>
                                            <p:fltVal val="0"/>
                                          </p:val>
                                        </p:tav>
                                        <p:tav tm="100000">
                                          <p:val>
                                            <p:strVal val="#ppt_w"/>
                                          </p:val>
                                        </p:tav>
                                      </p:tavLst>
                                    </p:anim>
                                    <p:anim calcmode="lin" valueType="num">
                                      <p:cBhvr>
                                        <p:cTn id="21" dur="500" fill="hold"/>
                                        <p:tgtEl>
                                          <p:spTgt spid="15"/>
                                        </p:tgtEl>
                                        <p:attrNameLst>
                                          <p:attrName>ppt_h</p:attrName>
                                        </p:attrNameLst>
                                      </p:cBhvr>
                                      <p:tavLst>
                                        <p:tav tm="0">
                                          <p:val>
                                            <p:fltVal val="0"/>
                                          </p:val>
                                        </p:tav>
                                        <p:tav tm="100000">
                                          <p:val>
                                            <p:strVal val="#ppt_h"/>
                                          </p:val>
                                        </p:tav>
                                      </p:tavLst>
                                    </p:anim>
                                    <p:anim calcmode="lin" valueType="num">
                                      <p:cBhvr>
                                        <p:cTn id="22" dur="500" fill="hold"/>
                                        <p:tgtEl>
                                          <p:spTgt spid="15"/>
                                        </p:tgtEl>
                                        <p:attrNameLst>
                                          <p:attrName>style.rotation</p:attrName>
                                        </p:attrNameLst>
                                      </p:cBhvr>
                                      <p:tavLst>
                                        <p:tav tm="0">
                                          <p:val>
                                            <p:fltVal val="90"/>
                                          </p:val>
                                        </p:tav>
                                        <p:tav tm="100000">
                                          <p:val>
                                            <p:fltVal val="0"/>
                                          </p:val>
                                        </p:tav>
                                      </p:tavLst>
                                    </p:anim>
                                    <p:animEffect transition="in" filter="fade">
                                      <p:cBhvr>
                                        <p:cTn id="23" dur="500"/>
                                        <p:tgtEl>
                                          <p:spTgt spid="15"/>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F843154-19EE-640F-5B81-9CAF23AA176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195" y="606257"/>
            <a:ext cx="4341348" cy="6025696"/>
          </a:xfrm>
          <a:prstGeom prst="rect">
            <a:avLst/>
          </a:prstGeom>
        </p:spPr>
      </p:pic>
      <p:grpSp>
        <p:nvGrpSpPr>
          <p:cNvPr id="19" name="header">
            <a:extLst>
              <a:ext uri="{FF2B5EF4-FFF2-40B4-BE49-F238E27FC236}">
                <a16:creationId xmlns:a16="http://schemas.microsoft.com/office/drawing/2014/main" id="{E216B21A-68AA-E28F-1ED8-D79135148729}"/>
              </a:ext>
            </a:extLst>
          </p:cNvPr>
          <p:cNvGrpSpPr/>
          <p:nvPr/>
        </p:nvGrpSpPr>
        <p:grpSpPr>
          <a:xfrm>
            <a:off x="-1235" y="-815"/>
            <a:ext cx="10963875" cy="611122"/>
            <a:chOff x="-1235" y="-815"/>
            <a:chExt cx="10963875" cy="611122"/>
          </a:xfrm>
        </p:grpSpPr>
        <p:sp>
          <p:nvSpPr>
            <p:cNvPr id="20" name="TextBox 19">
              <a:extLst>
                <a:ext uri="{FF2B5EF4-FFF2-40B4-BE49-F238E27FC236}">
                  <a16:creationId xmlns:a16="http://schemas.microsoft.com/office/drawing/2014/main" id="{D43D8187-3F54-29A0-47BF-D2FFEE1F55ED}"/>
                </a:ext>
              </a:extLst>
            </p:cNvPr>
            <p:cNvSpPr txBox="1"/>
            <p:nvPr/>
          </p:nvSpPr>
          <p:spPr>
            <a:xfrm>
              <a:off x="734150" y="21482"/>
              <a:ext cx="10228490" cy="584775"/>
            </a:xfrm>
            <a:prstGeom prst="rect">
              <a:avLst/>
            </a:prstGeom>
            <a:noFill/>
          </p:spPr>
          <p:txBody>
            <a:bodyPr wrap="square">
              <a:spAutoFit/>
            </a:bodyPr>
            <a:lstStyle/>
            <a:p>
              <a:r>
                <a:rPr lang="en-GB" sz="3200" dirty="0">
                  <a:solidFill>
                    <a:srgbClr val="595959"/>
                  </a:solidFill>
                </a:rPr>
                <a:t>Cleanliness and safety conditions</a:t>
              </a:r>
            </a:p>
          </p:txBody>
        </p:sp>
        <p:pic>
          <p:nvPicPr>
            <p:cNvPr id="21" name="Picture 20">
              <a:extLst>
                <a:ext uri="{FF2B5EF4-FFF2-40B4-BE49-F238E27FC236}">
                  <a16:creationId xmlns:a16="http://schemas.microsoft.com/office/drawing/2014/main" id="{B11C2849-6A91-B650-FDA0-1FFD204ECDEF}"/>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400000">
              <a:off x="-1522" y="-528"/>
              <a:ext cx="611122" cy="610548"/>
            </a:xfrm>
            <a:prstGeom prst="rect">
              <a:avLst/>
            </a:prstGeom>
          </p:spPr>
        </p:pic>
      </p:grpSp>
      <p:sp>
        <p:nvSpPr>
          <p:cNvPr id="10" name="mod highlight 01">
            <a:extLst>
              <a:ext uri="{FF2B5EF4-FFF2-40B4-BE49-F238E27FC236}">
                <a16:creationId xmlns:a16="http://schemas.microsoft.com/office/drawing/2014/main" id="{109A2D63-6EFC-75E3-29F8-3BAFA39C5168}"/>
              </a:ext>
            </a:extLst>
          </p:cNvPr>
          <p:cNvSpPr/>
          <p:nvPr/>
        </p:nvSpPr>
        <p:spPr>
          <a:xfrm>
            <a:off x="7241196" y="5088367"/>
            <a:ext cx="719464" cy="1043492"/>
          </a:xfrm>
          <a:prstGeom prst="rect">
            <a:avLst/>
          </a:prstGeom>
          <a:solidFill>
            <a:schemeClr val="accent4">
              <a:lumMod val="60000"/>
              <a:lumOff val="4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6A32A93C-5096-3127-149C-2AF013B3C8E0}"/>
              </a:ext>
            </a:extLst>
          </p:cNvPr>
          <p:cNvSpPr txBox="1"/>
          <p:nvPr/>
        </p:nvSpPr>
        <p:spPr>
          <a:xfrm>
            <a:off x="734149" y="2337354"/>
            <a:ext cx="7734937" cy="428002"/>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This includes </a:t>
            </a:r>
            <a:r>
              <a:rPr lang="en-GB" sz="2400" b="1" dirty="0">
                <a:solidFill>
                  <a:schemeClr val="tx1">
                    <a:lumMod val="65000"/>
                    <a:lumOff val="35000"/>
                  </a:schemeClr>
                </a:solidFill>
              </a:rPr>
              <a:t>conditions 6 and 7</a:t>
            </a:r>
            <a:r>
              <a:rPr lang="en-GB" sz="2400" dirty="0">
                <a:solidFill>
                  <a:schemeClr val="tx1">
                    <a:lumMod val="65000"/>
                    <a:lumOff val="35000"/>
                  </a:schemeClr>
                </a:solidFill>
              </a:rPr>
              <a:t>. </a:t>
            </a:r>
          </a:p>
        </p:txBody>
      </p:sp>
      <p:grpSp>
        <p:nvGrpSpPr>
          <p:cNvPr id="24" name="Group 23">
            <a:extLst>
              <a:ext uri="{FF2B5EF4-FFF2-40B4-BE49-F238E27FC236}">
                <a16:creationId xmlns:a16="http://schemas.microsoft.com/office/drawing/2014/main" id="{E525DB03-714D-5D38-DA37-00EB40D50608}"/>
              </a:ext>
            </a:extLst>
          </p:cNvPr>
          <p:cNvGrpSpPr/>
          <p:nvPr/>
        </p:nvGrpSpPr>
        <p:grpSpPr>
          <a:xfrm>
            <a:off x="536769" y="1013130"/>
            <a:ext cx="6262064" cy="978945"/>
            <a:chOff x="734148" y="2142000"/>
            <a:chExt cx="6262064" cy="978945"/>
          </a:xfrm>
        </p:grpSpPr>
        <p:grpSp>
          <p:nvGrpSpPr>
            <p:cNvPr id="25" name="Group 24">
              <a:extLst>
                <a:ext uri="{FF2B5EF4-FFF2-40B4-BE49-F238E27FC236}">
                  <a16:creationId xmlns:a16="http://schemas.microsoft.com/office/drawing/2014/main" id="{77BE4A1D-E611-1965-6BC5-E51736297AA6}"/>
                </a:ext>
              </a:extLst>
            </p:cNvPr>
            <p:cNvGrpSpPr/>
            <p:nvPr/>
          </p:nvGrpSpPr>
          <p:grpSpPr>
            <a:xfrm>
              <a:off x="734148" y="2142000"/>
              <a:ext cx="6167687" cy="978945"/>
              <a:chOff x="734149" y="2142000"/>
              <a:chExt cx="6167687" cy="978945"/>
            </a:xfrm>
          </p:grpSpPr>
          <p:sp>
            <p:nvSpPr>
              <p:cNvPr id="27" name="grid1">
                <a:extLst>
                  <a:ext uri="{FF2B5EF4-FFF2-40B4-BE49-F238E27FC236}">
                    <a16:creationId xmlns:a16="http://schemas.microsoft.com/office/drawing/2014/main" id="{F065FD4B-1842-D8BA-A58B-C0C694686079}"/>
                  </a:ext>
                </a:extLst>
              </p:cNvPr>
              <p:cNvSpPr txBox="1"/>
              <p:nvPr/>
            </p:nvSpPr>
            <p:spPr>
              <a:xfrm>
                <a:off x="734149" y="2142000"/>
                <a:ext cx="6167687" cy="978945"/>
              </a:xfrm>
              <a:prstGeom prst="rect">
                <a:avLst/>
              </a:prstGeom>
              <a:solidFill>
                <a:srgbClr val="CBEBE6"/>
              </a:solidFill>
            </p:spPr>
            <p:txBody>
              <a:bodyPr vert="horz" wrap="square" lIns="91440" tIns="900000" rIns="9144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ctr"/>
                <a:endParaRPr lang="en-GB" sz="2400" dirty="0">
                  <a:solidFill>
                    <a:schemeClr val="tx1">
                      <a:lumMod val="65000"/>
                      <a:lumOff val="35000"/>
                    </a:schemeClr>
                  </a:solidFill>
                </a:endParaRPr>
              </a:p>
            </p:txBody>
          </p:sp>
          <p:sp>
            <p:nvSpPr>
              <p:cNvPr id="28" name="quest type 1">
                <a:extLst>
                  <a:ext uri="{FF2B5EF4-FFF2-40B4-BE49-F238E27FC236}">
                    <a16:creationId xmlns:a16="http://schemas.microsoft.com/office/drawing/2014/main" id="{123D522F-AEEB-AC17-6F75-1FCA33E9AEE0}"/>
                  </a:ext>
                </a:extLst>
              </p:cNvPr>
              <p:cNvSpPr/>
              <p:nvPr/>
            </p:nvSpPr>
            <p:spPr>
              <a:xfrm>
                <a:off x="924121" y="2272454"/>
                <a:ext cx="798232" cy="730153"/>
              </a:xfrm>
              <a:prstGeom prst="rect">
                <a:avLst/>
              </a:prstGeom>
              <a:solidFill>
                <a:srgbClr val="98D7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rgbClr val="595959"/>
                    </a:solidFill>
                  </a:rPr>
                  <a:t>4</a:t>
                </a:r>
              </a:p>
            </p:txBody>
          </p:sp>
        </p:grpSp>
        <p:sp>
          <p:nvSpPr>
            <p:cNvPr id="26" name="TextBox 25">
              <a:extLst>
                <a:ext uri="{FF2B5EF4-FFF2-40B4-BE49-F238E27FC236}">
                  <a16:creationId xmlns:a16="http://schemas.microsoft.com/office/drawing/2014/main" id="{9BAC6C82-8A77-6F60-9A97-6E1F66F595D9}"/>
                </a:ext>
              </a:extLst>
            </p:cNvPr>
            <p:cNvSpPr txBox="1"/>
            <p:nvPr/>
          </p:nvSpPr>
          <p:spPr>
            <a:xfrm>
              <a:off x="1924748" y="2400640"/>
              <a:ext cx="5071464" cy="461665"/>
            </a:xfrm>
            <a:prstGeom prst="rect">
              <a:avLst/>
            </a:prstGeom>
            <a:noFill/>
          </p:spPr>
          <p:txBody>
            <a:bodyPr wrap="square">
              <a:spAutoFit/>
            </a:bodyPr>
            <a:lstStyle/>
            <a:p>
              <a:r>
                <a:rPr lang="en-GB" sz="2400" dirty="0">
                  <a:solidFill>
                    <a:schemeClr val="tx1">
                      <a:lumMod val="65000"/>
                      <a:lumOff val="35000"/>
                    </a:schemeClr>
                  </a:solidFill>
                </a:rPr>
                <a:t>Staff uniforms and identification</a:t>
              </a:r>
            </a:p>
          </p:txBody>
        </p:sp>
      </p:grpSp>
      <p:sp>
        <p:nvSpPr>
          <p:cNvPr id="2" name="TextBox 1">
            <a:extLst>
              <a:ext uri="{FF2B5EF4-FFF2-40B4-BE49-F238E27FC236}">
                <a16:creationId xmlns:a16="http://schemas.microsoft.com/office/drawing/2014/main" id="{7311D3AA-E840-B51B-89BF-D74FFB5C16B9}"/>
              </a:ext>
            </a:extLst>
          </p:cNvPr>
          <p:cNvSpPr txBox="1"/>
          <p:nvPr/>
        </p:nvSpPr>
        <p:spPr>
          <a:xfrm>
            <a:off x="609457" y="4196522"/>
            <a:ext cx="6095000" cy="1591081"/>
          </a:xfrm>
          <a:prstGeom prst="rect">
            <a:avLst/>
          </a:prstGeom>
          <a:solidFill>
            <a:srgbClr val="31B09C"/>
          </a:solidFill>
        </p:spPr>
        <p:txBody>
          <a:bodyPr vert="horz" wrap="square" lIns="288000" tIns="45720" rIns="180000" bIns="45720" rtlCol="0" anchor="ctr">
            <a:no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t>You must note what is accepted in the service area being assessed. </a:t>
            </a:r>
          </a:p>
        </p:txBody>
      </p:sp>
      <p:sp>
        <p:nvSpPr>
          <p:cNvPr id="3" name="Rectangle 2">
            <a:extLst>
              <a:ext uri="{FF2B5EF4-FFF2-40B4-BE49-F238E27FC236}">
                <a16:creationId xmlns:a16="http://schemas.microsoft.com/office/drawing/2014/main" id="{F0D0B7FA-2ABD-74E4-7B93-023787970DAA}"/>
              </a:ext>
            </a:extLst>
          </p:cNvPr>
          <p:cNvSpPr/>
          <p:nvPr/>
        </p:nvSpPr>
        <p:spPr>
          <a:xfrm>
            <a:off x="536770" y="4196522"/>
            <a:ext cx="72543" cy="1591081"/>
          </a:xfrm>
          <a:prstGeom prst="rect">
            <a:avLst/>
          </a:prstGeom>
          <a:solidFill>
            <a:srgbClr val="1B95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5E1F5AC3-2CF0-F038-D071-8DD75DF8BB03}"/>
              </a:ext>
            </a:extLst>
          </p:cNvPr>
          <p:cNvSpPr txBox="1"/>
          <p:nvPr/>
        </p:nvSpPr>
        <p:spPr>
          <a:xfrm>
            <a:off x="740295" y="3095457"/>
            <a:ext cx="5964162" cy="760401"/>
          </a:xfrm>
          <a:prstGeom prst="rect">
            <a:avLst/>
          </a:prstGeom>
        </p:spPr>
        <p:txBody>
          <a:bodyPr vert="horz" wrap="square" lIns="91440" tIns="45720" rIns="91440" bIns="45720" rtlCol="0" anchor="t">
            <a:spAutoFit/>
          </a:bodyPr>
          <a:lstStyle>
            <a:lvl1pPr algn="r">
              <a:lnSpc>
                <a:spcPct val="90000"/>
              </a:lnSpc>
              <a:spcBef>
                <a:spcPct val="0"/>
              </a:spcBef>
              <a:buNone/>
              <a:defRPr sz="4400">
                <a:solidFill>
                  <a:schemeClr val="bg1"/>
                </a:solidFill>
                <a:latin typeface="+mj-lt"/>
                <a:ea typeface="+mj-ea"/>
                <a:cs typeface="+mj-cs"/>
              </a:defRPr>
            </a:lvl1pPr>
          </a:lstStyle>
          <a:p>
            <a:pPr algn="l"/>
            <a:r>
              <a:rPr lang="en-GB" sz="2400" dirty="0">
                <a:solidFill>
                  <a:schemeClr val="tx1">
                    <a:lumMod val="65000"/>
                    <a:lumOff val="35000"/>
                  </a:schemeClr>
                </a:solidFill>
              </a:rPr>
              <a:t>There is a wide variation of uniforms that are acceptable.</a:t>
            </a:r>
          </a:p>
        </p:txBody>
      </p:sp>
      <p:sp>
        <p:nvSpPr>
          <p:cNvPr id="5" name="cover">
            <a:extLst>
              <a:ext uri="{FF2B5EF4-FFF2-40B4-BE49-F238E27FC236}">
                <a16:creationId xmlns:a16="http://schemas.microsoft.com/office/drawing/2014/main" id="{F48F2683-BC17-4C35-87BC-B8284CEB3AF1}"/>
              </a:ext>
            </a:extLst>
          </p:cNvPr>
          <p:cNvSpPr/>
          <p:nvPr/>
        </p:nvSpPr>
        <p:spPr>
          <a:xfrm>
            <a:off x="7124131" y="450376"/>
            <a:ext cx="4704174" cy="638614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 name="Picture 6">
            <a:extLst>
              <a:ext uri="{FF2B5EF4-FFF2-40B4-BE49-F238E27FC236}">
                <a16:creationId xmlns:a16="http://schemas.microsoft.com/office/drawing/2014/main" id="{45A49FF5-DBC7-15BC-068C-3D60988659F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42808" y="606257"/>
            <a:ext cx="4153266" cy="5764642"/>
          </a:xfrm>
          <a:prstGeom prst="rect">
            <a:avLst/>
          </a:prstGeom>
        </p:spPr>
      </p:pic>
      <p:sp>
        <p:nvSpPr>
          <p:cNvPr id="17" name="photo credit">
            <a:extLst>
              <a:ext uri="{FF2B5EF4-FFF2-40B4-BE49-F238E27FC236}">
                <a16:creationId xmlns:a16="http://schemas.microsoft.com/office/drawing/2014/main" id="{B8C21BE1-85B3-4D26-8A0E-4C67DD435A57}"/>
              </a:ext>
            </a:extLst>
          </p:cNvPr>
          <p:cNvSpPr txBox="1"/>
          <p:nvPr/>
        </p:nvSpPr>
        <p:spPr>
          <a:xfrm>
            <a:off x="7442809" y="6362786"/>
            <a:ext cx="4163806" cy="276999"/>
          </a:xfrm>
          <a:prstGeom prst="rect">
            <a:avLst/>
          </a:prstGeom>
          <a:noFill/>
        </p:spPr>
        <p:txBody>
          <a:bodyPr wrap="square" rtlCol="0">
            <a:spAutoFit/>
          </a:bodyPr>
          <a:lstStyle/>
          <a:p>
            <a:pPr algn="ctr"/>
            <a:r>
              <a:rPr lang="en-GB" sz="1200" dirty="0">
                <a:solidFill>
                  <a:srgbClr val="595959">
                    <a:alpha val="50000"/>
                  </a:srgbClr>
                </a:solidFill>
              </a:rPr>
              <a:t>© WHO / Yolanda Barbera </a:t>
            </a:r>
          </a:p>
        </p:txBody>
      </p:sp>
    </p:spTree>
    <p:custDataLst>
      <p:tags r:id="rId1"/>
    </p:custDataLst>
    <p:extLst>
      <p:ext uri="{BB962C8B-B14F-4D97-AF65-F5344CB8AC3E}">
        <p14:creationId xmlns:p14="http://schemas.microsoft.com/office/powerpoint/2010/main" val="38185923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 calcmode="lin" valueType="num">
                                      <p:cBhvr>
                                        <p:cTn id="36" dur="500" fill="hold"/>
                                        <p:tgtEl>
                                          <p:spTgt spid="3"/>
                                        </p:tgtEl>
                                        <p:attrNameLst>
                                          <p:attrName>ppt_w</p:attrName>
                                        </p:attrNameLst>
                                      </p:cBhvr>
                                      <p:tavLst>
                                        <p:tav tm="0">
                                          <p:val>
                                            <p:fltVal val="0"/>
                                          </p:val>
                                        </p:tav>
                                        <p:tav tm="100000">
                                          <p:val>
                                            <p:strVal val="#ppt_w"/>
                                          </p:val>
                                        </p:tav>
                                      </p:tavLst>
                                    </p:anim>
                                    <p:anim calcmode="lin" valueType="num">
                                      <p:cBhvr>
                                        <p:cTn id="37" dur="500" fill="hold"/>
                                        <p:tgtEl>
                                          <p:spTgt spid="3"/>
                                        </p:tgtEl>
                                        <p:attrNameLst>
                                          <p:attrName>ppt_h</p:attrName>
                                        </p:attrNameLst>
                                      </p:cBhvr>
                                      <p:tavLst>
                                        <p:tav tm="0">
                                          <p:val>
                                            <p:fltVal val="0"/>
                                          </p:val>
                                        </p:tav>
                                        <p:tav tm="100000">
                                          <p:val>
                                            <p:strVal val="#ppt_h"/>
                                          </p:val>
                                        </p:tav>
                                      </p:tavLst>
                                    </p:anim>
                                    <p:animEffect transition="in" filter="fade">
                                      <p:cBhvr>
                                        <p:cTn id="38" dur="500"/>
                                        <p:tgtEl>
                                          <p:spTgt spid="3"/>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
                                        </p:tgtEl>
                                        <p:attrNameLst>
                                          <p:attrName>style.visibility</p:attrName>
                                        </p:attrNameLst>
                                      </p:cBhvr>
                                      <p:to>
                                        <p:strVal val="visible"/>
                                      </p:to>
                                    </p:set>
                                    <p:animEffect transition="in" filter="wipe(left)">
                                      <p:cBhvr>
                                        <p:cTn id="4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2" grpId="0" animBg="1"/>
      <p:bldP spid="3" grpId="0" animBg="1"/>
      <p:bldP spid="4" grpId="0"/>
      <p:bldP spid="5" grpId="0" animBg="1"/>
      <p:bldP spid="17" grpId="0"/>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Atkinson Hyperlegible"/>
        <a:ea typeface=""/>
        <a:cs typeface=""/>
      </a:majorFont>
      <a:minorFont>
        <a:latin typeface="Atkinson Hyperlegib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15333</TotalTime>
  <Words>1005</Words>
  <Application>Microsoft Office PowerPoint</Application>
  <PresentationFormat>Widescreen</PresentationFormat>
  <Paragraphs>107</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Atkinson Hyperlegible</vt:lpstr>
      <vt:lpstr>Cambria</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HHFA_dc_tot_module5_unit2_en</dc:title>
  <dc:creator>WHO</dc:creator>
  <cp:lastModifiedBy>G Johnson</cp:lastModifiedBy>
  <cp:revision>232</cp:revision>
  <dcterms:created xsi:type="dcterms:W3CDTF">2022-07-29T14:12:36Z</dcterms:created>
  <dcterms:modified xsi:type="dcterms:W3CDTF">2023-01-23T10:28:20Z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49A61451-EF37-459D-B250-D6265FEC33DA</vt:lpwstr>
  </property>
  <property fmtid="{D5CDD505-2E9C-101B-9397-08002B2CF9AE}" pid="3" name="ArticulatePath">
    <vt:lpwstr>skin-v0.2</vt:lpwstr>
  </property>
</Properties>
</file>